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1" r:id="rId2"/>
    <p:sldId id="282" r:id="rId3"/>
    <p:sldId id="277" r:id="rId4"/>
    <p:sldId id="278" r:id="rId5"/>
    <p:sldId id="280" r:id="rId6"/>
    <p:sldId id="258" r:id="rId7"/>
    <p:sldId id="259" r:id="rId8"/>
    <p:sldId id="262" r:id="rId9"/>
    <p:sldId id="264" r:id="rId10"/>
    <p:sldId id="266" r:id="rId11"/>
    <p:sldId id="267" r:id="rId12"/>
    <p:sldId id="270" r:id="rId13"/>
    <p:sldId id="27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30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733" y="-29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ockley%20fault%202012\Theodolite(total%20station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ockley%20fault%202012\Theodolite(total%20station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6"/>
  <c:chart>
    <c:title>
      <c:tx>
        <c:rich>
          <a:bodyPr/>
          <a:lstStyle/>
          <a:p>
            <a:pPr>
              <a:defRPr/>
            </a:pPr>
            <a:r>
              <a:rPr lang="en-US"/>
              <a:t>GPS</a:t>
            </a:r>
          </a:p>
        </c:rich>
      </c:tx>
      <c:layout>
        <c:manualLayout>
          <c:xMode val="edge"/>
          <c:yMode val="edge"/>
          <c:x val="0.43612005021111494"/>
          <c:y val="0"/>
        </c:manualLayout>
      </c:layout>
    </c:title>
    <c:plotArea>
      <c:layout>
        <c:manualLayout>
          <c:layoutTarget val="inner"/>
          <c:xMode val="edge"/>
          <c:yMode val="edge"/>
          <c:x val="2.9510525385182968E-2"/>
          <c:y val="0.17804380181544813"/>
          <c:w val="0.88877870186901065"/>
          <c:h val="0.66165064482306424"/>
        </c:manualLayout>
      </c:layout>
      <c:lineChart>
        <c:grouping val="standard"/>
        <c:ser>
          <c:idx val="1"/>
          <c:order val="0"/>
          <c:marker>
            <c:symbol val="none"/>
          </c:marker>
          <c:cat>
            <c:numRef>
              <c:f>Sheet1!$H$2:$H$222</c:f>
              <c:numCache>
                <c:formatCode>General</c:formatCode>
                <c:ptCount val="2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  <c:pt idx="37">
                  <c:v>185</c:v>
                </c:pt>
                <c:pt idx="38">
                  <c:v>190</c:v>
                </c:pt>
                <c:pt idx="39">
                  <c:v>195</c:v>
                </c:pt>
                <c:pt idx="40">
                  <c:v>200</c:v>
                </c:pt>
                <c:pt idx="41">
                  <c:v>205</c:v>
                </c:pt>
                <c:pt idx="42">
                  <c:v>210</c:v>
                </c:pt>
                <c:pt idx="43">
                  <c:v>215</c:v>
                </c:pt>
                <c:pt idx="44">
                  <c:v>220</c:v>
                </c:pt>
                <c:pt idx="45">
                  <c:v>225</c:v>
                </c:pt>
                <c:pt idx="46">
                  <c:v>230</c:v>
                </c:pt>
                <c:pt idx="47">
                  <c:v>235</c:v>
                </c:pt>
                <c:pt idx="48">
                  <c:v>240</c:v>
                </c:pt>
                <c:pt idx="49">
                  <c:v>245</c:v>
                </c:pt>
                <c:pt idx="50">
                  <c:v>250</c:v>
                </c:pt>
                <c:pt idx="51">
                  <c:v>255</c:v>
                </c:pt>
                <c:pt idx="52">
                  <c:v>260</c:v>
                </c:pt>
                <c:pt idx="53">
                  <c:v>265</c:v>
                </c:pt>
                <c:pt idx="54">
                  <c:v>270</c:v>
                </c:pt>
                <c:pt idx="55">
                  <c:v>275</c:v>
                </c:pt>
                <c:pt idx="56">
                  <c:v>280</c:v>
                </c:pt>
                <c:pt idx="57">
                  <c:v>285</c:v>
                </c:pt>
                <c:pt idx="58">
                  <c:v>290</c:v>
                </c:pt>
                <c:pt idx="59">
                  <c:v>295</c:v>
                </c:pt>
                <c:pt idx="60">
                  <c:v>300</c:v>
                </c:pt>
                <c:pt idx="61">
                  <c:v>305</c:v>
                </c:pt>
                <c:pt idx="62">
                  <c:v>310</c:v>
                </c:pt>
                <c:pt idx="63">
                  <c:v>315</c:v>
                </c:pt>
                <c:pt idx="64">
                  <c:v>320</c:v>
                </c:pt>
                <c:pt idx="65">
                  <c:v>325</c:v>
                </c:pt>
                <c:pt idx="66">
                  <c:v>330</c:v>
                </c:pt>
                <c:pt idx="67">
                  <c:v>335</c:v>
                </c:pt>
                <c:pt idx="68">
                  <c:v>340</c:v>
                </c:pt>
                <c:pt idx="69">
                  <c:v>345</c:v>
                </c:pt>
                <c:pt idx="70">
                  <c:v>350</c:v>
                </c:pt>
                <c:pt idx="71">
                  <c:v>355</c:v>
                </c:pt>
                <c:pt idx="72">
                  <c:v>360</c:v>
                </c:pt>
                <c:pt idx="73">
                  <c:v>365</c:v>
                </c:pt>
                <c:pt idx="74">
                  <c:v>370</c:v>
                </c:pt>
                <c:pt idx="75">
                  <c:v>375</c:v>
                </c:pt>
                <c:pt idx="76">
                  <c:v>380</c:v>
                </c:pt>
                <c:pt idx="77">
                  <c:v>385</c:v>
                </c:pt>
                <c:pt idx="78">
                  <c:v>390</c:v>
                </c:pt>
                <c:pt idx="79">
                  <c:v>395</c:v>
                </c:pt>
                <c:pt idx="80">
                  <c:v>400</c:v>
                </c:pt>
                <c:pt idx="81">
                  <c:v>405</c:v>
                </c:pt>
                <c:pt idx="82">
                  <c:v>410</c:v>
                </c:pt>
                <c:pt idx="83">
                  <c:v>415</c:v>
                </c:pt>
                <c:pt idx="84">
                  <c:v>420</c:v>
                </c:pt>
                <c:pt idx="85">
                  <c:v>425</c:v>
                </c:pt>
                <c:pt idx="86">
                  <c:v>430</c:v>
                </c:pt>
                <c:pt idx="87">
                  <c:v>435</c:v>
                </c:pt>
                <c:pt idx="88">
                  <c:v>440</c:v>
                </c:pt>
                <c:pt idx="89">
                  <c:v>445</c:v>
                </c:pt>
                <c:pt idx="90">
                  <c:v>450</c:v>
                </c:pt>
                <c:pt idx="91">
                  <c:v>455</c:v>
                </c:pt>
                <c:pt idx="92">
                  <c:v>460</c:v>
                </c:pt>
                <c:pt idx="93">
                  <c:v>465</c:v>
                </c:pt>
                <c:pt idx="94">
                  <c:v>470</c:v>
                </c:pt>
                <c:pt idx="95">
                  <c:v>475</c:v>
                </c:pt>
                <c:pt idx="96">
                  <c:v>480</c:v>
                </c:pt>
                <c:pt idx="97">
                  <c:v>485</c:v>
                </c:pt>
                <c:pt idx="98">
                  <c:v>490</c:v>
                </c:pt>
                <c:pt idx="99">
                  <c:v>495</c:v>
                </c:pt>
                <c:pt idx="100">
                  <c:v>500</c:v>
                </c:pt>
                <c:pt idx="101">
                  <c:v>505</c:v>
                </c:pt>
                <c:pt idx="102">
                  <c:v>510</c:v>
                </c:pt>
                <c:pt idx="103">
                  <c:v>515</c:v>
                </c:pt>
                <c:pt idx="104">
                  <c:v>520</c:v>
                </c:pt>
                <c:pt idx="105">
                  <c:v>525</c:v>
                </c:pt>
                <c:pt idx="106">
                  <c:v>530</c:v>
                </c:pt>
                <c:pt idx="107">
                  <c:v>535</c:v>
                </c:pt>
                <c:pt idx="108">
                  <c:v>535</c:v>
                </c:pt>
                <c:pt idx="109">
                  <c:v>540</c:v>
                </c:pt>
                <c:pt idx="110">
                  <c:v>545</c:v>
                </c:pt>
                <c:pt idx="111">
                  <c:v>550</c:v>
                </c:pt>
                <c:pt idx="112">
                  <c:v>555</c:v>
                </c:pt>
                <c:pt idx="113">
                  <c:v>560</c:v>
                </c:pt>
                <c:pt idx="114">
                  <c:v>565</c:v>
                </c:pt>
                <c:pt idx="115">
                  <c:v>570</c:v>
                </c:pt>
                <c:pt idx="116">
                  <c:v>575</c:v>
                </c:pt>
                <c:pt idx="117">
                  <c:v>580</c:v>
                </c:pt>
                <c:pt idx="118">
                  <c:v>585</c:v>
                </c:pt>
                <c:pt idx="119">
                  <c:v>590</c:v>
                </c:pt>
                <c:pt idx="120">
                  <c:v>595</c:v>
                </c:pt>
                <c:pt idx="121">
                  <c:v>600</c:v>
                </c:pt>
                <c:pt idx="122">
                  <c:v>600</c:v>
                </c:pt>
                <c:pt idx="123">
                  <c:v>605</c:v>
                </c:pt>
                <c:pt idx="124">
                  <c:v>610</c:v>
                </c:pt>
                <c:pt idx="125">
                  <c:v>615</c:v>
                </c:pt>
                <c:pt idx="126">
                  <c:v>620</c:v>
                </c:pt>
                <c:pt idx="127">
                  <c:v>625</c:v>
                </c:pt>
                <c:pt idx="128">
                  <c:v>630</c:v>
                </c:pt>
                <c:pt idx="129">
                  <c:v>640</c:v>
                </c:pt>
                <c:pt idx="130">
                  <c:v>645</c:v>
                </c:pt>
                <c:pt idx="131">
                  <c:v>650</c:v>
                </c:pt>
                <c:pt idx="132">
                  <c:v>655</c:v>
                </c:pt>
                <c:pt idx="133">
                  <c:v>660</c:v>
                </c:pt>
                <c:pt idx="134">
                  <c:v>665</c:v>
                </c:pt>
                <c:pt idx="135">
                  <c:v>670</c:v>
                </c:pt>
                <c:pt idx="136">
                  <c:v>675</c:v>
                </c:pt>
                <c:pt idx="137">
                  <c:v>680</c:v>
                </c:pt>
                <c:pt idx="138">
                  <c:v>685</c:v>
                </c:pt>
                <c:pt idx="139">
                  <c:v>690</c:v>
                </c:pt>
                <c:pt idx="140">
                  <c:v>695</c:v>
                </c:pt>
                <c:pt idx="141">
                  <c:v>700</c:v>
                </c:pt>
                <c:pt idx="142">
                  <c:v>705</c:v>
                </c:pt>
                <c:pt idx="143">
                  <c:v>710</c:v>
                </c:pt>
                <c:pt idx="144">
                  <c:v>715</c:v>
                </c:pt>
                <c:pt idx="145">
                  <c:v>720</c:v>
                </c:pt>
                <c:pt idx="146">
                  <c:v>725</c:v>
                </c:pt>
                <c:pt idx="147">
                  <c:v>730</c:v>
                </c:pt>
                <c:pt idx="148">
                  <c:v>735</c:v>
                </c:pt>
                <c:pt idx="149">
                  <c:v>740</c:v>
                </c:pt>
                <c:pt idx="150">
                  <c:v>745</c:v>
                </c:pt>
                <c:pt idx="151">
                  <c:v>750</c:v>
                </c:pt>
                <c:pt idx="152">
                  <c:v>755</c:v>
                </c:pt>
                <c:pt idx="153">
                  <c:v>760</c:v>
                </c:pt>
                <c:pt idx="154">
                  <c:v>765</c:v>
                </c:pt>
                <c:pt idx="155">
                  <c:v>770</c:v>
                </c:pt>
                <c:pt idx="156">
                  <c:v>775</c:v>
                </c:pt>
                <c:pt idx="157">
                  <c:v>780</c:v>
                </c:pt>
                <c:pt idx="158">
                  <c:v>785</c:v>
                </c:pt>
                <c:pt idx="159">
                  <c:v>790</c:v>
                </c:pt>
                <c:pt idx="160">
                  <c:v>795</c:v>
                </c:pt>
                <c:pt idx="161">
                  <c:v>800</c:v>
                </c:pt>
                <c:pt idx="162">
                  <c:v>805</c:v>
                </c:pt>
                <c:pt idx="163">
                  <c:v>810</c:v>
                </c:pt>
                <c:pt idx="164">
                  <c:v>815</c:v>
                </c:pt>
                <c:pt idx="165">
                  <c:v>820</c:v>
                </c:pt>
                <c:pt idx="166">
                  <c:v>825</c:v>
                </c:pt>
                <c:pt idx="167">
                  <c:v>830</c:v>
                </c:pt>
                <c:pt idx="168">
                  <c:v>835</c:v>
                </c:pt>
                <c:pt idx="169">
                  <c:v>840</c:v>
                </c:pt>
                <c:pt idx="170">
                  <c:v>845</c:v>
                </c:pt>
                <c:pt idx="171">
                  <c:v>850</c:v>
                </c:pt>
                <c:pt idx="172">
                  <c:v>855</c:v>
                </c:pt>
                <c:pt idx="173">
                  <c:v>860</c:v>
                </c:pt>
                <c:pt idx="174">
                  <c:v>865</c:v>
                </c:pt>
                <c:pt idx="175">
                  <c:v>870</c:v>
                </c:pt>
                <c:pt idx="176">
                  <c:v>875</c:v>
                </c:pt>
                <c:pt idx="177">
                  <c:v>880</c:v>
                </c:pt>
                <c:pt idx="178">
                  <c:v>885</c:v>
                </c:pt>
                <c:pt idx="179">
                  <c:v>890</c:v>
                </c:pt>
                <c:pt idx="180">
                  <c:v>895</c:v>
                </c:pt>
                <c:pt idx="181">
                  <c:v>900</c:v>
                </c:pt>
                <c:pt idx="182">
                  <c:v>905</c:v>
                </c:pt>
                <c:pt idx="183">
                  <c:v>910</c:v>
                </c:pt>
                <c:pt idx="184">
                  <c:v>915</c:v>
                </c:pt>
                <c:pt idx="185">
                  <c:v>920</c:v>
                </c:pt>
                <c:pt idx="186">
                  <c:v>925</c:v>
                </c:pt>
                <c:pt idx="187">
                  <c:v>930</c:v>
                </c:pt>
                <c:pt idx="188">
                  <c:v>935</c:v>
                </c:pt>
                <c:pt idx="189">
                  <c:v>940</c:v>
                </c:pt>
                <c:pt idx="190">
                  <c:v>945</c:v>
                </c:pt>
                <c:pt idx="191">
                  <c:v>950</c:v>
                </c:pt>
                <c:pt idx="192">
                  <c:v>955</c:v>
                </c:pt>
                <c:pt idx="193">
                  <c:v>960</c:v>
                </c:pt>
                <c:pt idx="194">
                  <c:v>965</c:v>
                </c:pt>
                <c:pt idx="195">
                  <c:v>970</c:v>
                </c:pt>
                <c:pt idx="196">
                  <c:v>975</c:v>
                </c:pt>
                <c:pt idx="197">
                  <c:v>980</c:v>
                </c:pt>
                <c:pt idx="198">
                  <c:v>980</c:v>
                </c:pt>
                <c:pt idx="199">
                  <c:v>985</c:v>
                </c:pt>
                <c:pt idx="200">
                  <c:v>985</c:v>
                </c:pt>
                <c:pt idx="201">
                  <c:v>990</c:v>
                </c:pt>
                <c:pt idx="202">
                  <c:v>990</c:v>
                </c:pt>
                <c:pt idx="203">
                  <c:v>995</c:v>
                </c:pt>
                <c:pt idx="204">
                  <c:v>1000</c:v>
                </c:pt>
                <c:pt idx="205">
                  <c:v>1005</c:v>
                </c:pt>
                <c:pt idx="206">
                  <c:v>1010</c:v>
                </c:pt>
                <c:pt idx="207">
                  <c:v>1015</c:v>
                </c:pt>
                <c:pt idx="208">
                  <c:v>1020</c:v>
                </c:pt>
                <c:pt idx="209">
                  <c:v>1025</c:v>
                </c:pt>
                <c:pt idx="210">
                  <c:v>1030</c:v>
                </c:pt>
                <c:pt idx="211">
                  <c:v>1035</c:v>
                </c:pt>
                <c:pt idx="212">
                  <c:v>1040</c:v>
                </c:pt>
                <c:pt idx="213">
                  <c:v>1045</c:v>
                </c:pt>
                <c:pt idx="214">
                  <c:v>1050</c:v>
                </c:pt>
                <c:pt idx="215">
                  <c:v>1055</c:v>
                </c:pt>
                <c:pt idx="216">
                  <c:v>1060</c:v>
                </c:pt>
                <c:pt idx="217">
                  <c:v>1065</c:v>
                </c:pt>
                <c:pt idx="218">
                  <c:v>1070</c:v>
                </c:pt>
                <c:pt idx="219">
                  <c:v>1075</c:v>
                </c:pt>
                <c:pt idx="220">
                  <c:v>1080</c:v>
                </c:pt>
              </c:numCache>
            </c:numRef>
          </c:cat>
          <c:val>
            <c:numRef>
              <c:f>Sheet1!$J$2:$J$222</c:f>
              <c:numCache>
                <c:formatCode>General</c:formatCode>
                <c:ptCount val="221"/>
                <c:pt idx="0">
                  <c:v>7.7511860000000006</c:v>
                </c:pt>
                <c:pt idx="1">
                  <c:v>7.6379529999999844</c:v>
                </c:pt>
                <c:pt idx="2">
                  <c:v>7.5309839999999975</c:v>
                </c:pt>
                <c:pt idx="3">
                  <c:v>7.4392410000000249</c:v>
                </c:pt>
                <c:pt idx="4">
                  <c:v>7.3978249999999779</c:v>
                </c:pt>
                <c:pt idx="5">
                  <c:v>7.3278559999999757</c:v>
                </c:pt>
                <c:pt idx="6">
                  <c:v>7.2474749999999855</c:v>
                </c:pt>
                <c:pt idx="7">
                  <c:v>7.2247219999999945</c:v>
                </c:pt>
                <c:pt idx="8">
                  <c:v>7.2060329999999979</c:v>
                </c:pt>
                <c:pt idx="9">
                  <c:v>7.1322139999999976</c:v>
                </c:pt>
                <c:pt idx="10">
                  <c:v>7.1093729999999979</c:v>
                </c:pt>
                <c:pt idx="11">
                  <c:v>7.1093440000000001</c:v>
                </c:pt>
                <c:pt idx="12">
                  <c:v>7.0112710000000034</c:v>
                </c:pt>
                <c:pt idx="13">
                  <c:v>6.9292449999999981</c:v>
                </c:pt>
                <c:pt idx="14">
                  <c:v>6.9208579999999955</c:v>
                </c:pt>
                <c:pt idx="15">
                  <c:v>6.8821119999999816</c:v>
                </c:pt>
                <c:pt idx="16">
                  <c:v>6.7358559999999965</c:v>
                </c:pt>
                <c:pt idx="17">
                  <c:v>6.6899899999999946</c:v>
                </c:pt>
                <c:pt idx="18">
                  <c:v>6.6414690000000034</c:v>
                </c:pt>
                <c:pt idx="19">
                  <c:v>6.533065999999998</c:v>
                </c:pt>
                <c:pt idx="20">
                  <c:v>6.5231879999999807</c:v>
                </c:pt>
                <c:pt idx="21">
                  <c:v>6.5090299999999992</c:v>
                </c:pt>
                <c:pt idx="22">
                  <c:v>6.4632799999999984</c:v>
                </c:pt>
                <c:pt idx="23">
                  <c:v>6.4161159999999855</c:v>
                </c:pt>
                <c:pt idx="24">
                  <c:v>6.5168339999999985</c:v>
                </c:pt>
                <c:pt idx="25">
                  <c:v>6.4449389999999855</c:v>
                </c:pt>
                <c:pt idx="26">
                  <c:v>6.3972060000000006</c:v>
                </c:pt>
                <c:pt idx="27">
                  <c:v>6.3275559999999702</c:v>
                </c:pt>
                <c:pt idx="28">
                  <c:v>6.3052460000000004</c:v>
                </c:pt>
                <c:pt idx="29">
                  <c:v>6.2499319999999976</c:v>
                </c:pt>
                <c:pt idx="30">
                  <c:v>6.1602530000000009</c:v>
                </c:pt>
                <c:pt idx="31">
                  <c:v>6.092292999999998</c:v>
                </c:pt>
                <c:pt idx="32">
                  <c:v>6.0226339999999965</c:v>
                </c:pt>
                <c:pt idx="33">
                  <c:v>5.978082999999998</c:v>
                </c:pt>
                <c:pt idx="34">
                  <c:v>5.9218860000000006</c:v>
                </c:pt>
                <c:pt idx="35">
                  <c:v>5.8121289999999846</c:v>
                </c:pt>
                <c:pt idx="36">
                  <c:v>5.7360860000000002</c:v>
                </c:pt>
                <c:pt idx="37">
                  <c:v>5.7186249999999985</c:v>
                </c:pt>
                <c:pt idx="38">
                  <c:v>5.6286619999999985</c:v>
                </c:pt>
                <c:pt idx="39">
                  <c:v>5.5704449999999985</c:v>
                </c:pt>
                <c:pt idx="40">
                  <c:v>5.4876860000000001</c:v>
                </c:pt>
                <c:pt idx="41">
                  <c:v>5.3384250000000009</c:v>
                </c:pt>
                <c:pt idx="42">
                  <c:v>5.2843610000000014</c:v>
                </c:pt>
                <c:pt idx="43">
                  <c:v>5.2452249999999978</c:v>
                </c:pt>
                <c:pt idx="44">
                  <c:v>5.0932969999999997</c:v>
                </c:pt>
                <c:pt idx="45">
                  <c:v>5.0023349999999835</c:v>
                </c:pt>
                <c:pt idx="46">
                  <c:v>4.8891579999999975</c:v>
                </c:pt>
                <c:pt idx="47">
                  <c:v>4.8464430000000034</c:v>
                </c:pt>
                <c:pt idx="48">
                  <c:v>4.7747969999999995</c:v>
                </c:pt>
                <c:pt idx="49">
                  <c:v>4.6975269999999814</c:v>
                </c:pt>
                <c:pt idx="50">
                  <c:v>4.6911479999999965</c:v>
                </c:pt>
                <c:pt idx="51">
                  <c:v>4.7370780000000003</c:v>
                </c:pt>
                <c:pt idx="52">
                  <c:v>4.6921539999999835</c:v>
                </c:pt>
                <c:pt idx="53">
                  <c:v>4.6608569999999796</c:v>
                </c:pt>
                <c:pt idx="54">
                  <c:v>4.5835939999999979</c:v>
                </c:pt>
                <c:pt idx="55">
                  <c:v>4.4735270000000034</c:v>
                </c:pt>
                <c:pt idx="56">
                  <c:v>4.3806849999999855</c:v>
                </c:pt>
                <c:pt idx="57">
                  <c:v>4.344263999999999</c:v>
                </c:pt>
                <c:pt idx="58">
                  <c:v>4.2673909999999955</c:v>
                </c:pt>
                <c:pt idx="59">
                  <c:v>4.2053079999999987</c:v>
                </c:pt>
                <c:pt idx="60">
                  <c:v>4.1780279999999976</c:v>
                </c:pt>
                <c:pt idx="61">
                  <c:v>4.1212729999999986</c:v>
                </c:pt>
                <c:pt idx="62">
                  <c:v>4.0061420000000014</c:v>
                </c:pt>
                <c:pt idx="63">
                  <c:v>3.9495830000000005</c:v>
                </c:pt>
                <c:pt idx="64">
                  <c:v>3.8189229999999967</c:v>
                </c:pt>
                <c:pt idx="65">
                  <c:v>3.741420999999999</c:v>
                </c:pt>
                <c:pt idx="66">
                  <c:v>3.7053829999999981</c:v>
                </c:pt>
                <c:pt idx="67">
                  <c:v>3.6516579999999967</c:v>
                </c:pt>
                <c:pt idx="68">
                  <c:v>3.5803529999999988</c:v>
                </c:pt>
                <c:pt idx="69">
                  <c:v>3.5107159999999977</c:v>
                </c:pt>
                <c:pt idx="70">
                  <c:v>3.4789159999999977</c:v>
                </c:pt>
                <c:pt idx="71">
                  <c:v>3.3992139999999935</c:v>
                </c:pt>
                <c:pt idx="72">
                  <c:v>3.3231529999999978</c:v>
                </c:pt>
                <c:pt idx="73">
                  <c:v>3.2881129999999992</c:v>
                </c:pt>
                <c:pt idx="74">
                  <c:v>3.2563150000000007</c:v>
                </c:pt>
                <c:pt idx="75">
                  <c:v>3.184272</c:v>
                </c:pt>
                <c:pt idx="76">
                  <c:v>3.130858999999993</c:v>
                </c:pt>
                <c:pt idx="77">
                  <c:v>3.043409999999998</c:v>
                </c:pt>
                <c:pt idx="78">
                  <c:v>3.0623179999999981</c:v>
                </c:pt>
                <c:pt idx="79">
                  <c:v>3.0062040000000003</c:v>
                </c:pt>
                <c:pt idx="80">
                  <c:v>2.9550559999999853</c:v>
                </c:pt>
                <c:pt idx="81">
                  <c:v>2.8919829999999926</c:v>
                </c:pt>
                <c:pt idx="82">
                  <c:v>2.8375479999999977</c:v>
                </c:pt>
                <c:pt idx="83">
                  <c:v>2.7126599999999916</c:v>
                </c:pt>
                <c:pt idx="84">
                  <c:v>2.6732440000000004</c:v>
                </c:pt>
                <c:pt idx="85">
                  <c:v>2.6632080000000009</c:v>
                </c:pt>
                <c:pt idx="86">
                  <c:v>2.5373920000000005</c:v>
                </c:pt>
                <c:pt idx="87">
                  <c:v>2.4463779999999993</c:v>
                </c:pt>
                <c:pt idx="88">
                  <c:v>2.3482839999999987</c:v>
                </c:pt>
                <c:pt idx="89">
                  <c:v>2.2497059999999998</c:v>
                </c:pt>
                <c:pt idx="90">
                  <c:v>2.1791559999999977</c:v>
                </c:pt>
                <c:pt idx="91">
                  <c:v>2.1406829999999988</c:v>
                </c:pt>
                <c:pt idx="92">
                  <c:v>2.0817759999999979</c:v>
                </c:pt>
                <c:pt idx="93">
                  <c:v>2.0243870000000079</c:v>
                </c:pt>
                <c:pt idx="94">
                  <c:v>1.9343889999999999</c:v>
                </c:pt>
                <c:pt idx="95">
                  <c:v>1.881007999999998</c:v>
                </c:pt>
                <c:pt idx="96">
                  <c:v>1.8026589999999985</c:v>
                </c:pt>
                <c:pt idx="97">
                  <c:v>1.7702060000000006</c:v>
                </c:pt>
                <c:pt idx="98">
                  <c:v>1.7349249999999994</c:v>
                </c:pt>
                <c:pt idx="99">
                  <c:v>1.6515999999999948</c:v>
                </c:pt>
                <c:pt idx="100">
                  <c:v>1.6177829999999993</c:v>
                </c:pt>
                <c:pt idx="101">
                  <c:v>1.5326489999999993</c:v>
                </c:pt>
                <c:pt idx="102">
                  <c:v>1.4628609999999966</c:v>
                </c:pt>
                <c:pt idx="103">
                  <c:v>1.4350629999999978</c:v>
                </c:pt>
                <c:pt idx="104">
                  <c:v>1.3867039999999982</c:v>
                </c:pt>
                <c:pt idx="105">
                  <c:v>1.3091009999999978</c:v>
                </c:pt>
                <c:pt idx="106">
                  <c:v>1.2511489999999978</c:v>
                </c:pt>
                <c:pt idx="107">
                  <c:v>1.1938019999999978</c:v>
                </c:pt>
                <c:pt idx="108">
                  <c:v>0.75695000000000179</c:v>
                </c:pt>
                <c:pt idx="109">
                  <c:v>1.1488060000000004</c:v>
                </c:pt>
                <c:pt idx="110">
                  <c:v>1.0759129999999999</c:v>
                </c:pt>
                <c:pt idx="111">
                  <c:v>1.0463209999999978</c:v>
                </c:pt>
                <c:pt idx="112">
                  <c:v>0.95227599999999768</c:v>
                </c:pt>
                <c:pt idx="113">
                  <c:v>0.92150499999999957</c:v>
                </c:pt>
                <c:pt idx="114">
                  <c:v>0.91097800000000062</c:v>
                </c:pt>
                <c:pt idx="115">
                  <c:v>0.94779499999999961</c:v>
                </c:pt>
                <c:pt idx="116">
                  <c:v>0.92615499999999751</c:v>
                </c:pt>
                <c:pt idx="117">
                  <c:v>0.88647800000000065</c:v>
                </c:pt>
                <c:pt idx="118">
                  <c:v>0.89001299999999861</c:v>
                </c:pt>
                <c:pt idx="119">
                  <c:v>0.8720630000000007</c:v>
                </c:pt>
                <c:pt idx="120">
                  <c:v>0.9405879999999962</c:v>
                </c:pt>
                <c:pt idx="121">
                  <c:v>0.92154299999999956</c:v>
                </c:pt>
                <c:pt idx="122">
                  <c:v>0.93880799999999809</c:v>
                </c:pt>
                <c:pt idx="123">
                  <c:v>0.87454800000000255</c:v>
                </c:pt>
                <c:pt idx="124">
                  <c:v>0.82832600000000067</c:v>
                </c:pt>
                <c:pt idx="125">
                  <c:v>0.78561499999999951</c:v>
                </c:pt>
                <c:pt idx="126">
                  <c:v>0.73401899999999998</c:v>
                </c:pt>
                <c:pt idx="127">
                  <c:v>0.80792100000000222</c:v>
                </c:pt>
                <c:pt idx="128">
                  <c:v>0.8544659999999985</c:v>
                </c:pt>
                <c:pt idx="129">
                  <c:v>0.66581399999999769</c:v>
                </c:pt>
                <c:pt idx="130">
                  <c:v>0.64195300000000266</c:v>
                </c:pt>
                <c:pt idx="131">
                  <c:v>0.63048099999999951</c:v>
                </c:pt>
                <c:pt idx="132">
                  <c:v>0.60935399999999951</c:v>
                </c:pt>
                <c:pt idx="133">
                  <c:v>0.76569800000000376</c:v>
                </c:pt>
                <c:pt idx="134">
                  <c:v>0.7350749999999987</c:v>
                </c:pt>
                <c:pt idx="135">
                  <c:v>0.69587500000000424</c:v>
                </c:pt>
                <c:pt idx="136">
                  <c:v>0.6925319999999997</c:v>
                </c:pt>
                <c:pt idx="137">
                  <c:v>0.54723999999999851</c:v>
                </c:pt>
                <c:pt idx="138">
                  <c:v>0.47542300000000032</c:v>
                </c:pt>
                <c:pt idx="139">
                  <c:v>0.45815800000000095</c:v>
                </c:pt>
                <c:pt idx="140">
                  <c:v>0.33623700000000056</c:v>
                </c:pt>
                <c:pt idx="141">
                  <c:v>0.34179700000000002</c:v>
                </c:pt>
                <c:pt idx="142">
                  <c:v>0.35303500000000004</c:v>
                </c:pt>
                <c:pt idx="143">
                  <c:v>0.33835000000000054</c:v>
                </c:pt>
                <c:pt idx="144">
                  <c:v>0.26811000000000007</c:v>
                </c:pt>
                <c:pt idx="145">
                  <c:v>0.19511400000000056</c:v>
                </c:pt>
                <c:pt idx="146">
                  <c:v>0.26818200000000031</c:v>
                </c:pt>
                <c:pt idx="147">
                  <c:v>0.17792599999999983</c:v>
                </c:pt>
                <c:pt idx="148">
                  <c:v>0.19445800000000138</c:v>
                </c:pt>
                <c:pt idx="149">
                  <c:v>0.16720900000000041</c:v>
                </c:pt>
                <c:pt idx="150">
                  <c:v>0.20796499999999854</c:v>
                </c:pt>
                <c:pt idx="151">
                  <c:v>0.19707199999999889</c:v>
                </c:pt>
                <c:pt idx="152">
                  <c:v>0.12855199999999911</c:v>
                </c:pt>
                <c:pt idx="153">
                  <c:v>8.8096000000000632E-2</c:v>
                </c:pt>
                <c:pt idx="154">
                  <c:v>0.10117100000000079</c:v>
                </c:pt>
                <c:pt idx="155">
                  <c:v>6.8441999999997519E-2</c:v>
                </c:pt>
                <c:pt idx="156">
                  <c:v>6.6406999999998453E-2</c:v>
                </c:pt>
                <c:pt idx="157">
                  <c:v>1.4842999999999051E-2</c:v>
                </c:pt>
                <c:pt idx="158">
                  <c:v>8.73799999999747E-3</c:v>
                </c:pt>
                <c:pt idx="159">
                  <c:v>5.6405999999999103E-2</c:v>
                </c:pt>
                <c:pt idx="160">
                  <c:v>9.1545000000000265E-2</c:v>
                </c:pt>
                <c:pt idx="161">
                  <c:v>0.13869000000000042</c:v>
                </c:pt>
                <c:pt idx="162">
                  <c:v>0.10779600000000092</c:v>
                </c:pt>
                <c:pt idx="163">
                  <c:v>0.1303409999999979</c:v>
                </c:pt>
                <c:pt idx="164">
                  <c:v>0.17619699999999841</c:v>
                </c:pt>
                <c:pt idx="165">
                  <c:v>0.13345899999999844</c:v>
                </c:pt>
                <c:pt idx="166">
                  <c:v>0.24059000000000141</c:v>
                </c:pt>
                <c:pt idx="167">
                  <c:v>0.1456090000000004</c:v>
                </c:pt>
                <c:pt idx="168">
                  <c:v>0.14021599999999931</c:v>
                </c:pt>
                <c:pt idx="169">
                  <c:v>0.12306699999999893</c:v>
                </c:pt>
                <c:pt idx="170">
                  <c:v>0.1307310000000009</c:v>
                </c:pt>
                <c:pt idx="171">
                  <c:v>0.15552699999999944</c:v>
                </c:pt>
                <c:pt idx="172">
                  <c:v>0.11524599999999922</c:v>
                </c:pt>
                <c:pt idx="173">
                  <c:v>3.3269000000000659E-2</c:v>
                </c:pt>
                <c:pt idx="174">
                  <c:v>0.13653300000000004</c:v>
                </c:pt>
                <c:pt idx="175">
                  <c:v>0.10265499999999837</c:v>
                </c:pt>
                <c:pt idx="176">
                  <c:v>5.1159999999999428E-2</c:v>
                </c:pt>
                <c:pt idx="177">
                  <c:v>4.8818999999998475E-2</c:v>
                </c:pt>
                <c:pt idx="178">
                  <c:v>9.9999999747524991E-7</c:v>
                </c:pt>
                <c:pt idx="179">
                  <c:v>5.1265000000000782E-2</c:v>
                </c:pt>
                <c:pt idx="180">
                  <c:v>9.5133000000000564E-2</c:v>
                </c:pt>
                <c:pt idx="181">
                  <c:v>4.4477999999998317E-2</c:v>
                </c:pt>
                <c:pt idx="182">
                  <c:v>0.11084299999999905</c:v>
                </c:pt>
                <c:pt idx="183">
                  <c:v>0.13157899999999856</c:v>
                </c:pt>
                <c:pt idx="184">
                  <c:v>0.16782999999999898</c:v>
                </c:pt>
                <c:pt idx="185">
                  <c:v>0.19886800000000143</c:v>
                </c:pt>
                <c:pt idx="186">
                  <c:v>0.24768800000000021</c:v>
                </c:pt>
                <c:pt idx="187">
                  <c:v>0.22500200000000031</c:v>
                </c:pt>
                <c:pt idx="188">
                  <c:v>0.20934699999999803</c:v>
                </c:pt>
                <c:pt idx="189">
                  <c:v>0.16018099999999791</c:v>
                </c:pt>
                <c:pt idx="190">
                  <c:v>0.12250900000000089</c:v>
                </c:pt>
                <c:pt idx="191">
                  <c:v>0.15034000000000039</c:v>
                </c:pt>
                <c:pt idx="192">
                  <c:v>0.13924300000000098</c:v>
                </c:pt>
                <c:pt idx="193">
                  <c:v>0.18674300000000058</c:v>
                </c:pt>
                <c:pt idx="194">
                  <c:v>0.17537699999999745</c:v>
                </c:pt>
                <c:pt idx="195">
                  <c:v>0.17502999999999971</c:v>
                </c:pt>
                <c:pt idx="196">
                  <c:v>0.21387599999999909</c:v>
                </c:pt>
                <c:pt idx="197">
                  <c:v>0.44291300000000139</c:v>
                </c:pt>
                <c:pt idx="198">
                  <c:v>0.13564399999999921</c:v>
                </c:pt>
                <c:pt idx="199">
                  <c:v>0.38025099999999962</c:v>
                </c:pt>
                <c:pt idx="200">
                  <c:v>0.16683000000000128</c:v>
                </c:pt>
                <c:pt idx="201">
                  <c:v>0.38240399999999952</c:v>
                </c:pt>
                <c:pt idx="202">
                  <c:v>0.19748599999999847</c:v>
                </c:pt>
                <c:pt idx="203">
                  <c:v>0.39526799999999995</c:v>
                </c:pt>
                <c:pt idx="204">
                  <c:v>0.39434900000000045</c:v>
                </c:pt>
                <c:pt idx="205">
                  <c:v>0.35673999999999939</c:v>
                </c:pt>
                <c:pt idx="206">
                  <c:v>0.34429200000000026</c:v>
                </c:pt>
                <c:pt idx="207">
                  <c:v>0.36647800000000197</c:v>
                </c:pt>
                <c:pt idx="208">
                  <c:v>0.37506100000000031</c:v>
                </c:pt>
                <c:pt idx="209">
                  <c:v>0.37097400000000158</c:v>
                </c:pt>
                <c:pt idx="210">
                  <c:v>0.38339300000000032</c:v>
                </c:pt>
                <c:pt idx="211">
                  <c:v>0.33866000000000196</c:v>
                </c:pt>
                <c:pt idx="212">
                  <c:v>0.32920300000000008</c:v>
                </c:pt>
                <c:pt idx="213">
                  <c:v>0.29344500000000001</c:v>
                </c:pt>
                <c:pt idx="214">
                  <c:v>0.36654100000000001</c:v>
                </c:pt>
                <c:pt idx="215">
                  <c:v>0.38794600000000073</c:v>
                </c:pt>
                <c:pt idx="216">
                  <c:v>0.4228620000000004</c:v>
                </c:pt>
                <c:pt idx="217">
                  <c:v>0.37487700000000035</c:v>
                </c:pt>
                <c:pt idx="218">
                  <c:v>0.38458000000000114</c:v>
                </c:pt>
                <c:pt idx="219">
                  <c:v>0.35690000000000038</c:v>
                </c:pt>
                <c:pt idx="220">
                  <c:v>0.29769400000000001</c:v>
                </c:pt>
              </c:numCache>
            </c:numRef>
          </c:val>
        </c:ser>
        <c:marker val="1"/>
        <c:axId val="76301440"/>
        <c:axId val="76303744"/>
      </c:lineChart>
      <c:catAx>
        <c:axId val="76301440"/>
        <c:scaling>
          <c:orientation val="minMax"/>
        </c:scaling>
        <c:axPos val="b"/>
        <c:numFmt formatCode="General" sourceLinked="1"/>
        <c:tickLblPos val="nextTo"/>
        <c:crossAx val="76303744"/>
        <c:crosses val="autoZero"/>
        <c:auto val="1"/>
        <c:lblAlgn val="ctr"/>
        <c:lblOffset val="50"/>
        <c:tickLblSkip val="75"/>
        <c:tickMarkSkip val="50"/>
      </c:catAx>
      <c:valAx>
        <c:axId val="76303744"/>
        <c:scaling>
          <c:orientation val="minMax"/>
          <c:max val="10"/>
        </c:scaling>
        <c:axPos val="l"/>
        <c:majorGridlines/>
        <c:numFmt formatCode="General" sourceLinked="1"/>
        <c:tickLblPos val="nextTo"/>
        <c:crossAx val="76301440"/>
        <c:crosses val="autoZero"/>
        <c:crossBetween val="between"/>
        <c:majorUnit val="2"/>
      </c:valAx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6"/>
  <c:chart>
    <c:title>
      <c:tx>
        <c:rich>
          <a:bodyPr/>
          <a:lstStyle/>
          <a:p>
            <a:pPr>
              <a:defRPr/>
            </a:pPr>
            <a:r>
              <a:rPr lang="en-US"/>
              <a:t>Total station</a:t>
            </a:r>
          </a:p>
        </c:rich>
      </c:tx>
    </c:title>
    <c:plotArea>
      <c:layout/>
      <c:lineChart>
        <c:grouping val="standard"/>
        <c:ser>
          <c:idx val="0"/>
          <c:order val="0"/>
          <c:marker>
            <c:symbol val="none"/>
          </c:marker>
          <c:cat>
            <c:numRef>
              <c:f>Sheet1!$F$2:$F$23</c:f>
              <c:numCache>
                <c:formatCode>General</c:formatCode>
                <c:ptCount val="22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  <c:pt idx="6">
                  <c:v>300</c:v>
                </c:pt>
                <c:pt idx="7">
                  <c:v>350</c:v>
                </c:pt>
                <c:pt idx="8">
                  <c:v>400</c:v>
                </c:pt>
                <c:pt idx="9">
                  <c:v>450</c:v>
                </c:pt>
                <c:pt idx="10">
                  <c:v>500</c:v>
                </c:pt>
                <c:pt idx="11">
                  <c:v>550</c:v>
                </c:pt>
                <c:pt idx="12">
                  <c:v>600</c:v>
                </c:pt>
                <c:pt idx="13">
                  <c:v>650</c:v>
                </c:pt>
                <c:pt idx="14">
                  <c:v>700</c:v>
                </c:pt>
                <c:pt idx="15">
                  <c:v>750</c:v>
                </c:pt>
                <c:pt idx="16">
                  <c:v>800</c:v>
                </c:pt>
                <c:pt idx="17">
                  <c:v>850</c:v>
                </c:pt>
                <c:pt idx="18">
                  <c:v>900</c:v>
                </c:pt>
                <c:pt idx="19">
                  <c:v>950</c:v>
                </c:pt>
                <c:pt idx="20">
                  <c:v>1000</c:v>
                </c:pt>
                <c:pt idx="21">
                  <c:v>1040</c:v>
                </c:pt>
              </c:numCache>
            </c:numRef>
          </c:cat>
          <c:val>
            <c:numRef>
              <c:f>Sheet1!$D$2:$D$23</c:f>
              <c:numCache>
                <c:formatCode>General</c:formatCode>
                <c:ptCount val="22"/>
                <c:pt idx="0">
                  <c:v>7.6439999999999975</c:v>
                </c:pt>
                <c:pt idx="1">
                  <c:v>7.1369999999999987</c:v>
                </c:pt>
                <c:pt idx="2">
                  <c:v>6.5389999999999997</c:v>
                </c:pt>
                <c:pt idx="3">
                  <c:v>5.9489999999999998</c:v>
                </c:pt>
                <c:pt idx="4">
                  <c:v>5.3529999999999855</c:v>
                </c:pt>
                <c:pt idx="5">
                  <c:v>4.7329999999999988</c:v>
                </c:pt>
                <c:pt idx="6">
                  <c:v>4.1069999999999975</c:v>
                </c:pt>
                <c:pt idx="7">
                  <c:v>3.5140000000000007</c:v>
                </c:pt>
                <c:pt idx="8">
                  <c:v>2.8949999999999987</c:v>
                </c:pt>
                <c:pt idx="9">
                  <c:v>2.277000000000001</c:v>
                </c:pt>
                <c:pt idx="10">
                  <c:v>1.7279999999999935</c:v>
                </c:pt>
                <c:pt idx="11">
                  <c:v>1.1620000000000021</c:v>
                </c:pt>
                <c:pt idx="12">
                  <c:v>0.64000000000000268</c:v>
                </c:pt>
                <c:pt idx="13">
                  <c:v>0.39600000000000191</c:v>
                </c:pt>
                <c:pt idx="14">
                  <c:v>0.17800000000000091</c:v>
                </c:pt>
                <c:pt idx="15">
                  <c:v>1.9999999999999577E-2</c:v>
                </c:pt>
                <c:pt idx="16">
                  <c:v>8.1000000000001279E-2</c:v>
                </c:pt>
                <c:pt idx="17">
                  <c:v>8.2000000000000753E-2</c:v>
                </c:pt>
                <c:pt idx="18">
                  <c:v>6.9000000000000894E-2</c:v>
                </c:pt>
                <c:pt idx="19">
                  <c:v>0.14200000000000124</c:v>
                </c:pt>
                <c:pt idx="20">
                  <c:v>9.0000000000000024E-2</c:v>
                </c:pt>
                <c:pt idx="21">
                  <c:v>0</c:v>
                </c:pt>
              </c:numCache>
            </c:numRef>
          </c:val>
        </c:ser>
        <c:marker val="1"/>
        <c:axId val="52157824"/>
        <c:axId val="52163712"/>
      </c:lineChart>
      <c:catAx>
        <c:axId val="52157824"/>
        <c:scaling>
          <c:orientation val="minMax"/>
        </c:scaling>
        <c:axPos val="b"/>
        <c:numFmt formatCode="General" sourceLinked="1"/>
        <c:majorTickMark val="none"/>
        <c:tickLblPos val="nextTo"/>
        <c:crossAx val="52163712"/>
        <c:crosses val="autoZero"/>
        <c:auto val="1"/>
        <c:lblAlgn val="ctr"/>
        <c:lblOffset val="100"/>
      </c:catAx>
      <c:valAx>
        <c:axId val="52163712"/>
        <c:scaling>
          <c:orientation val="minMax"/>
          <c:max val="10"/>
        </c:scaling>
        <c:axPos val="l"/>
        <c:majorGridlines/>
        <c:numFmt formatCode="General" sourceLinked="1"/>
        <c:majorTickMark val="none"/>
        <c:tickLblPos val="nextTo"/>
        <c:crossAx val="521578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EB57D-B88B-48DB-BE21-327A0D57AAED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D5C78-CFF2-4CE3-9F42-C0656B8E63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5A9F-8774-4F41-ACF2-487CA584D77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8469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5A9F-8774-4F41-ACF2-487CA584D77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029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Acquire and process seismic data in order to map the faults at depth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5A9F-8774-4F41-ACF2-487CA584D77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5A9F-8774-4F41-ACF2-487CA584D77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029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5A9F-8774-4F41-ACF2-487CA584D77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029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61135-3E84-463D-BAF3-AC9A1B13808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6923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61135-3E84-463D-BAF3-AC9A1B13808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3707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61135-3E84-463D-BAF3-AC9A1B13808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2418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61135-3E84-463D-BAF3-AC9A1B13808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7951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61135-3E84-463D-BAF3-AC9A1B13808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7772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8B41B-C9D2-44AB-BE75-17CCEE77534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4087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5A9F-8774-4F41-ACF2-487CA584D77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61135-3E84-463D-BAF3-AC9A1B13808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8509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61135-3E84-463D-BAF3-AC9A1B13808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381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61135-3E84-463D-BAF3-AC9A1B13808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7466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61135-3E84-463D-BAF3-AC9A1B13808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3953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61135-3E84-463D-BAF3-AC9A1B13808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864930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61135-3E84-463D-BAF3-AC9A1B13808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4355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1631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5A9F-8774-4F41-ACF2-487CA584D77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029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5A9F-8774-4F41-ACF2-487CA584D77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02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5A9F-8774-4F41-ACF2-487CA584D77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029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5A9F-8774-4F41-ACF2-487CA584D77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029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GPR will be conducted perpendicular to a fault to image the faults in subsurface. The GPR will help to connect the surface image of the fault produced through the </a:t>
            </a:r>
            <a:r>
              <a:rPr lang="en-US" dirty="0" err="1" smtClean="0"/>
              <a:t>LiDAR</a:t>
            </a:r>
            <a:r>
              <a:rPr lang="en-US" dirty="0" smtClean="0"/>
              <a:t> processing and the subsurface image of the faults found through the seismic 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5A9F-8774-4F41-ACF2-487CA584D77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5A9F-8774-4F41-ACF2-487CA584D77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029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5A9F-8774-4F41-ACF2-487CA584D77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029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9960-B17A-4DDE-A250-8E4E684D7007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D592-D300-4032-8F1B-699A150F5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9960-B17A-4DDE-A250-8E4E684D7007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D592-D300-4032-8F1B-699A150F5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9960-B17A-4DDE-A250-8E4E684D7007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D592-D300-4032-8F1B-699A150F5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9960-B17A-4DDE-A250-8E4E684D7007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D592-D300-4032-8F1B-699A150F5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9960-B17A-4DDE-A250-8E4E684D7007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D592-D300-4032-8F1B-699A150F5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9960-B17A-4DDE-A250-8E4E684D7007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D592-D300-4032-8F1B-699A150F5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9960-B17A-4DDE-A250-8E4E684D7007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D592-D300-4032-8F1B-699A150F5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9960-B17A-4DDE-A250-8E4E684D7007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D592-D300-4032-8F1B-699A150F5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9960-B17A-4DDE-A250-8E4E684D7007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D592-D300-4032-8F1B-699A150F5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9960-B17A-4DDE-A250-8E4E684D7007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D592-D300-4032-8F1B-699A150F5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9960-B17A-4DDE-A250-8E4E684D7007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D592-D300-4032-8F1B-699A150F5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A9960-B17A-4DDE-A250-8E4E684D7007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6D592-D300-4032-8F1B-699A150F5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3.pn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3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microsoft.com/office/2007/relationships/hdphoto" Target="../media/hdphoto2.wdp"/><Relationship Id="rId9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779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Integrated Geophysical Analysis of the </a:t>
            </a:r>
            <a:r>
              <a:rPr lang="en-US" dirty="0" err="1" smtClean="0"/>
              <a:t>Needville</a:t>
            </a:r>
            <a:r>
              <a:rPr lang="en-US" dirty="0" smtClean="0"/>
              <a:t> and Hockley Faults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67200"/>
            <a:ext cx="68580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Kevin Schmidt</a:t>
            </a:r>
          </a:p>
          <a:p>
            <a:r>
              <a:rPr lang="en-US" dirty="0" smtClean="0"/>
              <a:t>5/16/2013</a:t>
            </a:r>
          </a:p>
          <a:p>
            <a:r>
              <a:rPr lang="en-US" dirty="0" smtClean="0"/>
              <a:t>University of Houston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44289" y="0"/>
            <a:ext cx="2399711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340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9140046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8047" y="0"/>
            <a:ext cx="9135953" cy="6122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86100" y="0"/>
            <a:ext cx="29718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Seismic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  <p:pic>
        <p:nvPicPr>
          <p:cNvPr id="6" name="Picture 5" descr="P9140025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3834334" y="3724484"/>
            <a:ext cx="5309666" cy="3133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1274" y="0"/>
            <a:ext cx="3119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Schematic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5257800" y="2895600"/>
            <a:ext cx="640080" cy="640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Geode 5</a:t>
            </a:r>
            <a:endParaRPr lang="en-US" sz="1200" dirty="0"/>
          </a:p>
        </p:txBody>
      </p:sp>
      <p:sp>
        <p:nvSpPr>
          <p:cNvPr id="78" name="Rectangle 77"/>
          <p:cNvSpPr/>
          <p:nvPr/>
        </p:nvSpPr>
        <p:spPr>
          <a:xfrm>
            <a:off x="4191000" y="2895600"/>
            <a:ext cx="640080" cy="640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Geode 4</a:t>
            </a:r>
            <a:endParaRPr lang="en-US" sz="1200" dirty="0"/>
          </a:p>
        </p:txBody>
      </p:sp>
      <p:sp>
        <p:nvSpPr>
          <p:cNvPr id="79" name="Rectangle 78"/>
          <p:cNvSpPr/>
          <p:nvPr/>
        </p:nvSpPr>
        <p:spPr>
          <a:xfrm>
            <a:off x="3124200" y="2895600"/>
            <a:ext cx="640080" cy="640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Geode 3</a:t>
            </a:r>
            <a:endParaRPr lang="en-US" sz="1200" dirty="0"/>
          </a:p>
        </p:txBody>
      </p:sp>
      <p:sp>
        <p:nvSpPr>
          <p:cNvPr id="80" name="Rectangle 79"/>
          <p:cNvSpPr/>
          <p:nvPr/>
        </p:nvSpPr>
        <p:spPr>
          <a:xfrm>
            <a:off x="2057400" y="2895600"/>
            <a:ext cx="640080" cy="640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Geode 2</a:t>
            </a:r>
            <a:endParaRPr lang="en-US" sz="1200" dirty="0"/>
          </a:p>
        </p:txBody>
      </p:sp>
      <p:sp>
        <p:nvSpPr>
          <p:cNvPr id="81" name="Rectangle 80"/>
          <p:cNvSpPr/>
          <p:nvPr/>
        </p:nvSpPr>
        <p:spPr>
          <a:xfrm>
            <a:off x="990600" y="2895600"/>
            <a:ext cx="640080" cy="640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Geode 1</a:t>
            </a:r>
            <a:endParaRPr lang="en-US" sz="1200" dirty="0"/>
          </a:p>
        </p:txBody>
      </p:sp>
      <p:cxnSp>
        <p:nvCxnSpPr>
          <p:cNvPr id="82" name="Straight Connector 81"/>
          <p:cNvCxnSpPr>
            <a:stCxn id="80" idx="3"/>
            <a:endCxn id="79" idx="1"/>
          </p:cNvCxnSpPr>
          <p:nvPr/>
        </p:nvCxnSpPr>
        <p:spPr>
          <a:xfrm>
            <a:off x="2697480" y="3215640"/>
            <a:ext cx="4267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81" idx="3"/>
            <a:endCxn id="80" idx="1"/>
          </p:cNvCxnSpPr>
          <p:nvPr/>
        </p:nvCxnSpPr>
        <p:spPr>
          <a:xfrm>
            <a:off x="1630680" y="3215640"/>
            <a:ext cx="4267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79" idx="3"/>
            <a:endCxn id="78" idx="1"/>
          </p:cNvCxnSpPr>
          <p:nvPr/>
        </p:nvCxnSpPr>
        <p:spPr>
          <a:xfrm>
            <a:off x="3764280" y="3215640"/>
            <a:ext cx="4267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78" idx="3"/>
            <a:endCxn id="76" idx="1"/>
          </p:cNvCxnSpPr>
          <p:nvPr/>
        </p:nvCxnSpPr>
        <p:spPr>
          <a:xfrm>
            <a:off x="4831080" y="3215640"/>
            <a:ext cx="4267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990600" y="3733800"/>
            <a:ext cx="640080" cy="3657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Battery</a:t>
            </a:r>
            <a:endParaRPr lang="en-US" sz="1200" dirty="0"/>
          </a:p>
        </p:txBody>
      </p:sp>
      <p:sp>
        <p:nvSpPr>
          <p:cNvPr id="87" name="Rectangle 86"/>
          <p:cNvSpPr/>
          <p:nvPr/>
        </p:nvSpPr>
        <p:spPr>
          <a:xfrm>
            <a:off x="5257800" y="3733800"/>
            <a:ext cx="640080" cy="3657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Battery</a:t>
            </a:r>
            <a:endParaRPr lang="en-US" sz="1200" dirty="0"/>
          </a:p>
        </p:txBody>
      </p:sp>
      <p:sp>
        <p:nvSpPr>
          <p:cNvPr id="88" name="Rectangle 87"/>
          <p:cNvSpPr/>
          <p:nvPr/>
        </p:nvSpPr>
        <p:spPr>
          <a:xfrm>
            <a:off x="4191000" y="3733800"/>
            <a:ext cx="640080" cy="3657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Battery</a:t>
            </a:r>
            <a:endParaRPr lang="en-US" sz="1200" dirty="0"/>
          </a:p>
        </p:txBody>
      </p:sp>
      <p:sp>
        <p:nvSpPr>
          <p:cNvPr id="89" name="Rectangle 88"/>
          <p:cNvSpPr/>
          <p:nvPr/>
        </p:nvSpPr>
        <p:spPr>
          <a:xfrm>
            <a:off x="3124200" y="3733800"/>
            <a:ext cx="640080" cy="3657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Battery</a:t>
            </a:r>
            <a:endParaRPr lang="en-US" sz="1200" dirty="0"/>
          </a:p>
        </p:txBody>
      </p:sp>
      <p:sp>
        <p:nvSpPr>
          <p:cNvPr id="90" name="Rectangle 89"/>
          <p:cNvSpPr/>
          <p:nvPr/>
        </p:nvSpPr>
        <p:spPr>
          <a:xfrm>
            <a:off x="2057400" y="3733800"/>
            <a:ext cx="640080" cy="3657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Battery</a:t>
            </a:r>
            <a:endParaRPr lang="en-US" sz="1200" dirty="0"/>
          </a:p>
        </p:txBody>
      </p:sp>
      <p:sp>
        <p:nvSpPr>
          <p:cNvPr id="91" name="Rectangle 90"/>
          <p:cNvSpPr/>
          <p:nvPr/>
        </p:nvSpPr>
        <p:spPr>
          <a:xfrm>
            <a:off x="6324600" y="2895600"/>
            <a:ext cx="640080" cy="640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Geode 6</a:t>
            </a:r>
            <a:endParaRPr lang="en-US" sz="1200" dirty="0"/>
          </a:p>
        </p:txBody>
      </p:sp>
      <p:sp>
        <p:nvSpPr>
          <p:cNvPr id="97" name="Rectangle 96"/>
          <p:cNvSpPr/>
          <p:nvPr/>
        </p:nvSpPr>
        <p:spPr>
          <a:xfrm>
            <a:off x="7620000" y="3276600"/>
            <a:ext cx="182880" cy="1828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98" name="Straight Connector 97"/>
          <p:cNvCxnSpPr>
            <a:stCxn id="128" idx="1"/>
            <a:endCxn id="99" idx="0"/>
          </p:cNvCxnSpPr>
          <p:nvPr/>
        </p:nvCxnSpPr>
        <p:spPr>
          <a:xfrm flipH="1">
            <a:off x="304800" y="2545080"/>
            <a:ext cx="76200" cy="256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>
          <a:xfrm>
            <a:off x="76200" y="5105400"/>
            <a:ext cx="457200" cy="457200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RTS 100</a:t>
            </a:r>
            <a:endParaRPr lang="en-US" sz="1200" dirty="0"/>
          </a:p>
        </p:txBody>
      </p:sp>
      <p:sp>
        <p:nvSpPr>
          <p:cNvPr id="100" name="Rectangle 99"/>
          <p:cNvSpPr/>
          <p:nvPr/>
        </p:nvSpPr>
        <p:spPr>
          <a:xfrm>
            <a:off x="1905000" y="4572000"/>
            <a:ext cx="822960" cy="36576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Computer</a:t>
            </a:r>
            <a:endParaRPr lang="en-US" sz="1200" dirty="0"/>
          </a:p>
        </p:txBody>
      </p:sp>
      <p:sp>
        <p:nvSpPr>
          <p:cNvPr id="101" name="Rectangle 100"/>
          <p:cNvSpPr/>
          <p:nvPr/>
        </p:nvSpPr>
        <p:spPr>
          <a:xfrm>
            <a:off x="1600200" y="5181600"/>
            <a:ext cx="640080" cy="3657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Battery</a:t>
            </a:r>
            <a:endParaRPr lang="en-US" sz="1200" dirty="0"/>
          </a:p>
        </p:txBody>
      </p:sp>
      <p:sp>
        <p:nvSpPr>
          <p:cNvPr id="102" name="Rectangle 101"/>
          <p:cNvSpPr/>
          <p:nvPr/>
        </p:nvSpPr>
        <p:spPr>
          <a:xfrm>
            <a:off x="533400" y="4648200"/>
            <a:ext cx="457200" cy="18288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NIB</a:t>
            </a:r>
            <a:endParaRPr lang="en-US" sz="1200" dirty="0"/>
          </a:p>
        </p:txBody>
      </p:sp>
      <p:sp>
        <p:nvSpPr>
          <p:cNvPr id="103" name="Rectangle 102"/>
          <p:cNvSpPr/>
          <p:nvPr/>
        </p:nvSpPr>
        <p:spPr>
          <a:xfrm>
            <a:off x="381000" y="5791200"/>
            <a:ext cx="731520" cy="1828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Antenna</a:t>
            </a:r>
            <a:endParaRPr lang="en-US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648200" y="5486400"/>
            <a:ext cx="914400" cy="3657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Vibe Truck</a:t>
            </a:r>
            <a:endParaRPr lang="en-US" sz="1200" dirty="0"/>
          </a:p>
        </p:txBody>
      </p:sp>
      <p:cxnSp>
        <p:nvCxnSpPr>
          <p:cNvPr id="106" name="Straight Connector 105"/>
          <p:cNvCxnSpPr>
            <a:stCxn id="103" idx="3"/>
            <a:endCxn id="105" idx="1"/>
          </p:cNvCxnSpPr>
          <p:nvPr/>
        </p:nvCxnSpPr>
        <p:spPr>
          <a:xfrm flipV="1">
            <a:off x="1112520" y="5669280"/>
            <a:ext cx="3535680" cy="213360"/>
          </a:xfrm>
          <a:prstGeom prst="lin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7391400" y="2895600"/>
            <a:ext cx="640080" cy="640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Geode 7</a:t>
            </a:r>
            <a:endParaRPr lang="en-US" sz="1200" dirty="0"/>
          </a:p>
        </p:txBody>
      </p:sp>
      <p:sp>
        <p:nvSpPr>
          <p:cNvPr id="118" name="Rectangle 117"/>
          <p:cNvSpPr/>
          <p:nvPr/>
        </p:nvSpPr>
        <p:spPr>
          <a:xfrm>
            <a:off x="8458200" y="2895600"/>
            <a:ext cx="640080" cy="640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Geode 8</a:t>
            </a:r>
            <a:endParaRPr lang="en-US" sz="1200" dirty="0"/>
          </a:p>
        </p:txBody>
      </p:sp>
      <p:sp>
        <p:nvSpPr>
          <p:cNvPr id="119" name="Rectangle 118"/>
          <p:cNvSpPr/>
          <p:nvPr/>
        </p:nvSpPr>
        <p:spPr>
          <a:xfrm>
            <a:off x="6324600" y="3733800"/>
            <a:ext cx="640080" cy="3657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Battery</a:t>
            </a:r>
            <a:endParaRPr lang="en-US" sz="1200" dirty="0"/>
          </a:p>
        </p:txBody>
      </p:sp>
      <p:cxnSp>
        <p:nvCxnSpPr>
          <p:cNvPr id="120" name="Straight Connector 119"/>
          <p:cNvCxnSpPr>
            <a:stCxn id="102" idx="3"/>
            <a:endCxn id="100" idx="1"/>
          </p:cNvCxnSpPr>
          <p:nvPr/>
        </p:nvCxnSpPr>
        <p:spPr>
          <a:xfrm>
            <a:off x="990600" y="4739640"/>
            <a:ext cx="914400" cy="15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81" idx="1"/>
            <a:endCxn id="102" idx="0"/>
          </p:cNvCxnSpPr>
          <p:nvPr/>
        </p:nvCxnSpPr>
        <p:spPr>
          <a:xfrm flipH="1">
            <a:off x="762000" y="3215640"/>
            <a:ext cx="228600" cy="1432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128" idx="3"/>
            <a:endCxn id="81" idx="0"/>
          </p:cNvCxnSpPr>
          <p:nvPr/>
        </p:nvCxnSpPr>
        <p:spPr>
          <a:xfrm>
            <a:off x="1295400" y="2545080"/>
            <a:ext cx="15240" cy="35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99" idx="3"/>
            <a:endCxn id="101" idx="1"/>
          </p:cNvCxnSpPr>
          <p:nvPr/>
        </p:nvCxnSpPr>
        <p:spPr>
          <a:xfrm>
            <a:off x="533400" y="5334000"/>
            <a:ext cx="1066800" cy="30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100" idx="2"/>
            <a:endCxn id="101" idx="0"/>
          </p:cNvCxnSpPr>
          <p:nvPr/>
        </p:nvCxnSpPr>
        <p:spPr>
          <a:xfrm flipH="1">
            <a:off x="1920240" y="4937760"/>
            <a:ext cx="396240" cy="243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stCxn id="81" idx="2"/>
            <a:endCxn id="86" idx="0"/>
          </p:cNvCxnSpPr>
          <p:nvPr/>
        </p:nvCxnSpPr>
        <p:spPr>
          <a:xfrm>
            <a:off x="1310640" y="3535680"/>
            <a:ext cx="0" cy="198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80" idx="2"/>
            <a:endCxn id="90" idx="0"/>
          </p:cNvCxnSpPr>
          <p:nvPr/>
        </p:nvCxnSpPr>
        <p:spPr>
          <a:xfrm>
            <a:off x="2377440" y="3535680"/>
            <a:ext cx="0" cy="198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103" idx="0"/>
            <a:endCxn id="99" idx="2"/>
          </p:cNvCxnSpPr>
          <p:nvPr/>
        </p:nvCxnSpPr>
        <p:spPr>
          <a:xfrm flipH="1" flipV="1">
            <a:off x="304800" y="5562600"/>
            <a:ext cx="44196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381000" y="2362200"/>
            <a:ext cx="914400" cy="365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Geophones 2-23</a:t>
            </a:r>
            <a:endParaRPr lang="en-US" sz="1200" dirty="0"/>
          </a:p>
        </p:txBody>
      </p:sp>
      <p:sp>
        <p:nvSpPr>
          <p:cNvPr id="130" name="Rectangle 129"/>
          <p:cNvSpPr/>
          <p:nvPr/>
        </p:nvSpPr>
        <p:spPr>
          <a:xfrm>
            <a:off x="1447800" y="2362200"/>
            <a:ext cx="914400" cy="365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Geophones 25-48</a:t>
            </a:r>
            <a:endParaRPr lang="en-US" sz="1200" dirty="0"/>
          </a:p>
        </p:txBody>
      </p:sp>
      <p:cxnSp>
        <p:nvCxnSpPr>
          <p:cNvPr id="131" name="Straight Connector 130"/>
          <p:cNvCxnSpPr>
            <a:stCxn id="80" idx="0"/>
            <a:endCxn id="130" idx="3"/>
          </p:cNvCxnSpPr>
          <p:nvPr/>
        </p:nvCxnSpPr>
        <p:spPr>
          <a:xfrm flipH="1" flipV="1">
            <a:off x="2362200" y="2545080"/>
            <a:ext cx="15240" cy="35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>
            <a:off x="4648200" y="2362200"/>
            <a:ext cx="914400" cy="365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Geophones 97-120</a:t>
            </a:r>
            <a:endParaRPr lang="en-US" sz="1200" dirty="0"/>
          </a:p>
        </p:txBody>
      </p:sp>
      <p:sp>
        <p:nvSpPr>
          <p:cNvPr id="133" name="Rectangle 132"/>
          <p:cNvSpPr/>
          <p:nvPr/>
        </p:nvSpPr>
        <p:spPr>
          <a:xfrm>
            <a:off x="3581400" y="2362200"/>
            <a:ext cx="914400" cy="365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Geophones 73-96</a:t>
            </a:r>
            <a:endParaRPr lang="en-US" sz="1200" dirty="0"/>
          </a:p>
        </p:txBody>
      </p:sp>
      <p:sp>
        <p:nvSpPr>
          <p:cNvPr id="134" name="Rectangle 133"/>
          <p:cNvSpPr/>
          <p:nvPr/>
        </p:nvSpPr>
        <p:spPr>
          <a:xfrm>
            <a:off x="2514600" y="2362200"/>
            <a:ext cx="914400" cy="365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Geophones 49-72</a:t>
            </a:r>
            <a:endParaRPr lang="en-US" sz="1200" dirty="0"/>
          </a:p>
        </p:txBody>
      </p:sp>
      <p:sp>
        <p:nvSpPr>
          <p:cNvPr id="135" name="Rectangle 134"/>
          <p:cNvSpPr/>
          <p:nvPr/>
        </p:nvSpPr>
        <p:spPr>
          <a:xfrm>
            <a:off x="5715000" y="2362200"/>
            <a:ext cx="914400" cy="365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Geophones 121-144</a:t>
            </a:r>
            <a:endParaRPr lang="en-US" sz="1200" dirty="0"/>
          </a:p>
        </p:txBody>
      </p:sp>
      <p:sp>
        <p:nvSpPr>
          <p:cNvPr id="136" name="Rectangle 135"/>
          <p:cNvSpPr/>
          <p:nvPr/>
        </p:nvSpPr>
        <p:spPr>
          <a:xfrm>
            <a:off x="6781800" y="2362200"/>
            <a:ext cx="914400" cy="365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Geophones 145-168</a:t>
            </a:r>
            <a:endParaRPr lang="en-US" sz="1200" dirty="0"/>
          </a:p>
        </p:txBody>
      </p:sp>
      <p:sp>
        <p:nvSpPr>
          <p:cNvPr id="137" name="Rectangle 136"/>
          <p:cNvSpPr/>
          <p:nvPr/>
        </p:nvSpPr>
        <p:spPr>
          <a:xfrm>
            <a:off x="7848600" y="2362200"/>
            <a:ext cx="914400" cy="365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Geophones 169-192</a:t>
            </a:r>
            <a:endParaRPr lang="en-US" sz="1200" dirty="0"/>
          </a:p>
        </p:txBody>
      </p:sp>
      <p:cxnSp>
        <p:nvCxnSpPr>
          <p:cNvPr id="138" name="Straight Connector 137"/>
          <p:cNvCxnSpPr>
            <a:stCxn id="91" idx="3"/>
            <a:endCxn id="110" idx="1"/>
          </p:cNvCxnSpPr>
          <p:nvPr/>
        </p:nvCxnSpPr>
        <p:spPr>
          <a:xfrm>
            <a:off x="6964680" y="3215640"/>
            <a:ext cx="4267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stCxn id="76" idx="3"/>
            <a:endCxn id="91" idx="1"/>
          </p:cNvCxnSpPr>
          <p:nvPr/>
        </p:nvCxnSpPr>
        <p:spPr>
          <a:xfrm>
            <a:off x="5897880" y="3215640"/>
            <a:ext cx="4267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110" idx="3"/>
            <a:endCxn id="118" idx="1"/>
          </p:cNvCxnSpPr>
          <p:nvPr/>
        </p:nvCxnSpPr>
        <p:spPr>
          <a:xfrm>
            <a:off x="8031480" y="3215640"/>
            <a:ext cx="4267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134" idx="3"/>
            <a:endCxn id="79" idx="0"/>
          </p:cNvCxnSpPr>
          <p:nvPr/>
        </p:nvCxnSpPr>
        <p:spPr>
          <a:xfrm>
            <a:off x="3429000" y="2545080"/>
            <a:ext cx="15240" cy="35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stCxn id="133" idx="3"/>
            <a:endCxn id="78" idx="0"/>
          </p:cNvCxnSpPr>
          <p:nvPr/>
        </p:nvCxnSpPr>
        <p:spPr>
          <a:xfrm>
            <a:off x="4495800" y="2545080"/>
            <a:ext cx="15240" cy="35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79" idx="2"/>
            <a:endCxn id="89" idx="0"/>
          </p:cNvCxnSpPr>
          <p:nvPr/>
        </p:nvCxnSpPr>
        <p:spPr>
          <a:xfrm>
            <a:off x="3444240" y="3535680"/>
            <a:ext cx="0" cy="198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8458200" y="3733800"/>
            <a:ext cx="640080" cy="3657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Battery</a:t>
            </a:r>
            <a:endParaRPr lang="en-US" sz="1200" dirty="0"/>
          </a:p>
        </p:txBody>
      </p:sp>
      <p:sp>
        <p:nvSpPr>
          <p:cNvPr id="145" name="Rectangle 144"/>
          <p:cNvSpPr/>
          <p:nvPr/>
        </p:nvSpPr>
        <p:spPr>
          <a:xfrm>
            <a:off x="7391400" y="3733800"/>
            <a:ext cx="640080" cy="3657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Battery</a:t>
            </a:r>
            <a:endParaRPr lang="en-US" sz="1200" dirty="0"/>
          </a:p>
        </p:txBody>
      </p:sp>
      <p:cxnSp>
        <p:nvCxnSpPr>
          <p:cNvPr id="146" name="Straight Connector 145"/>
          <p:cNvCxnSpPr>
            <a:stCxn id="78" idx="2"/>
            <a:endCxn id="88" idx="0"/>
          </p:cNvCxnSpPr>
          <p:nvPr/>
        </p:nvCxnSpPr>
        <p:spPr>
          <a:xfrm>
            <a:off x="4511040" y="3535680"/>
            <a:ext cx="0" cy="198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76" idx="2"/>
            <a:endCxn id="87" idx="0"/>
          </p:cNvCxnSpPr>
          <p:nvPr/>
        </p:nvCxnSpPr>
        <p:spPr>
          <a:xfrm>
            <a:off x="5577840" y="3535680"/>
            <a:ext cx="0" cy="198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32" idx="3"/>
            <a:endCxn id="76" idx="0"/>
          </p:cNvCxnSpPr>
          <p:nvPr/>
        </p:nvCxnSpPr>
        <p:spPr>
          <a:xfrm>
            <a:off x="5562600" y="2545080"/>
            <a:ext cx="15240" cy="35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stCxn id="91" idx="2"/>
            <a:endCxn id="119" idx="0"/>
          </p:cNvCxnSpPr>
          <p:nvPr/>
        </p:nvCxnSpPr>
        <p:spPr>
          <a:xfrm>
            <a:off x="6644640" y="3535680"/>
            <a:ext cx="0" cy="198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35" idx="3"/>
            <a:endCxn id="91" idx="0"/>
          </p:cNvCxnSpPr>
          <p:nvPr/>
        </p:nvCxnSpPr>
        <p:spPr>
          <a:xfrm>
            <a:off x="6629400" y="2545080"/>
            <a:ext cx="15240" cy="35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136" idx="3"/>
            <a:endCxn id="110" idx="0"/>
          </p:cNvCxnSpPr>
          <p:nvPr/>
        </p:nvCxnSpPr>
        <p:spPr>
          <a:xfrm>
            <a:off x="7696200" y="2545080"/>
            <a:ext cx="15240" cy="35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stCxn id="137" idx="3"/>
            <a:endCxn id="118" idx="0"/>
          </p:cNvCxnSpPr>
          <p:nvPr/>
        </p:nvCxnSpPr>
        <p:spPr>
          <a:xfrm>
            <a:off x="8763000" y="2545080"/>
            <a:ext cx="15240" cy="35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stCxn id="110" idx="2"/>
            <a:endCxn id="145" idx="0"/>
          </p:cNvCxnSpPr>
          <p:nvPr/>
        </p:nvCxnSpPr>
        <p:spPr>
          <a:xfrm>
            <a:off x="7711440" y="3535680"/>
            <a:ext cx="0" cy="198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18" idx="2"/>
            <a:endCxn id="144" idx="0"/>
          </p:cNvCxnSpPr>
          <p:nvPr/>
        </p:nvCxnSpPr>
        <p:spPr>
          <a:xfrm>
            <a:off x="8778240" y="3535680"/>
            <a:ext cx="0" cy="198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86100" y="0"/>
            <a:ext cx="29718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Seismic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7483" y="5934670"/>
            <a:ext cx="91614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                                      NW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6" descr="3.t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1262062"/>
            <a:ext cx="9144000" cy="4333875"/>
          </a:xfrm>
          <a:prstGeom prst="rect">
            <a:avLst/>
          </a:prstGeom>
        </p:spPr>
      </p:pic>
      <p:pic>
        <p:nvPicPr>
          <p:cNvPr id="8" name="Picture 7" descr="2.t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1178874"/>
            <a:ext cx="9143999" cy="4500252"/>
          </a:xfrm>
          <a:prstGeom prst="rect">
            <a:avLst/>
          </a:prstGeom>
        </p:spPr>
      </p:pic>
      <p:pic>
        <p:nvPicPr>
          <p:cNvPr id="9" name="Picture 8" descr="1.t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0" y="1178874"/>
            <a:ext cx="9144000" cy="4500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86100" y="0"/>
            <a:ext cx="29718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Seismic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7483" y="5934670"/>
            <a:ext cx="91614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                                      NW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6" descr="7.t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1178874"/>
            <a:ext cx="9143999" cy="4500252"/>
          </a:xfrm>
          <a:prstGeom prst="rect">
            <a:avLst/>
          </a:prstGeom>
        </p:spPr>
      </p:pic>
      <p:pic>
        <p:nvPicPr>
          <p:cNvPr id="8" name="Picture 7" descr="6.t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1178874"/>
            <a:ext cx="9144000" cy="4500252"/>
          </a:xfrm>
          <a:prstGeom prst="rect">
            <a:avLst/>
          </a:prstGeom>
        </p:spPr>
      </p:pic>
      <p:pic>
        <p:nvPicPr>
          <p:cNvPr id="9" name="Picture 8" descr="5.t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" y="1143000"/>
            <a:ext cx="9143999" cy="4500252"/>
          </a:xfrm>
          <a:prstGeom prst="rect">
            <a:avLst/>
          </a:prstGeom>
        </p:spPr>
      </p:pic>
      <p:pic>
        <p:nvPicPr>
          <p:cNvPr id="10" name="Picture 9" descr="4.tif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0" y="1143000"/>
            <a:ext cx="9144000" cy="4500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2400" y="2209800"/>
            <a:ext cx="459879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FD83-30BB-43D1-B328-DC69F6D2CB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209096">
            <a:off x="353823" y="2573643"/>
            <a:ext cx="9982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Hockley fault</a:t>
            </a:r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53000" y="1023670"/>
            <a:ext cx="400653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Study Area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1930" y="6357608"/>
            <a:ext cx="2743200" cy="26161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XU HAN,2012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 bwMode="auto">
          <a:xfrm>
            <a:off x="609600" y="1219200"/>
            <a:ext cx="788404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FD83-30BB-43D1-B328-DC69F6D2CBD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flipH="1">
            <a:off x="2362199" y="2667000"/>
            <a:ext cx="1676400" cy="646331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Premium Outlet</a:t>
            </a:r>
            <a:endParaRPr lang="en-US" b="1" dirty="0"/>
          </a:p>
        </p:txBody>
      </p:sp>
      <p:sp>
        <p:nvSpPr>
          <p:cNvPr id="21" name="Right Brace 20"/>
          <p:cNvSpPr/>
          <p:nvPr/>
        </p:nvSpPr>
        <p:spPr>
          <a:xfrm rot="6505315">
            <a:off x="4688556" y="2144468"/>
            <a:ext cx="507674" cy="5407705"/>
          </a:xfrm>
          <a:prstGeom prst="rightBrace">
            <a:avLst>
              <a:gd name="adj1" fmla="val 0"/>
              <a:gd name="adj2" fmla="val 73159"/>
            </a:avLst>
          </a:prstGeom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43400" y="4495800"/>
            <a:ext cx="97975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1075m</a:t>
            </a:r>
          </a:p>
          <a:p>
            <a:pPr algn="ctr"/>
            <a:r>
              <a:rPr lang="en-US" sz="1200" dirty="0" smtClean="0"/>
              <a:t>325m+750m</a:t>
            </a:r>
          </a:p>
        </p:txBody>
      </p:sp>
      <p:sp>
        <p:nvSpPr>
          <p:cNvPr id="23" name="Rounded Rectangle 22"/>
          <p:cNvSpPr/>
          <p:nvPr/>
        </p:nvSpPr>
        <p:spPr>
          <a:xfrm rot="1101274">
            <a:off x="454998" y="3155459"/>
            <a:ext cx="1772639" cy="7563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Block out due to highway construction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057400" y="3886200"/>
            <a:ext cx="312938" cy="117629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J:\Hockley fault 2012\IMG_008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1000" y="4572000"/>
            <a:ext cx="2743200" cy="20574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 rot="19209096">
            <a:off x="4944482" y="2816340"/>
            <a:ext cx="134700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Hockley fault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dipping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867400" y="2819400"/>
            <a:ext cx="1524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67000" y="3505200"/>
            <a:ext cx="5093563" cy="169045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Seismic Survey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="" xmlns:p14="http://schemas.microsoft.com/office/powerpoint/2010/main" val="1633128626"/>
              </p:ext>
            </p:extLst>
          </p:nvPr>
        </p:nvGraphicFramePr>
        <p:xfrm>
          <a:off x="381000" y="838200"/>
          <a:ext cx="8763000" cy="2582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381000" y="3505200"/>
          <a:ext cx="87630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Total Station Survey </a:t>
            </a:r>
            <a:r>
              <a:rPr kumimoji="0" lang="en-US" sz="2400" b="1" i="0" u="none" strike="noStrike" kern="1200" cap="none" spc="0" normalizeH="0" baseline="0" noProof="0" dirty="0" err="1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vs</a:t>
            </a: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GPS Survey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0" name="Picture 2" descr="E:\Hockley fault 2012\pic\New Imag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53200" y="3962400"/>
            <a:ext cx="1981200" cy="1479786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FD83-30BB-43D1-B328-DC69F6D2CBD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-696782" y="4582984"/>
            <a:ext cx="1975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Elevation change(m)</a:t>
            </a:r>
            <a:endParaRPr lang="en-US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696783" y="1763584"/>
            <a:ext cx="1975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Elevation change(m)</a:t>
            </a:r>
            <a:endParaRPr lang="en-US" sz="1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762000"/>
            <a:ext cx="4267200" cy="414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1752600"/>
            <a:ext cx="4572000" cy="244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1755913"/>
            <a:ext cx="4572000" cy="23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52800" y="4953001"/>
            <a:ext cx="2209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Gravity Survey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FD83-30BB-43D1-B328-DC69F6D2CBD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19200" y="35814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Calibri" pitchFamily="34" charset="0"/>
              </a:rPr>
              <a:t>Lissie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Formation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752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Willis Formation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572000" y="762000"/>
            <a:ext cx="4572000" cy="417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2209800" y="2286000"/>
            <a:ext cx="381000" cy="304800"/>
          </a:xfrm>
          <a:prstGeom prst="ellipse">
            <a:avLst/>
          </a:prstGeom>
          <a:solidFill>
            <a:schemeClr val="tx1">
              <a:alpha val="4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13393" y="4540396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Xu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Han, 2012</a:t>
            </a:r>
            <a:endParaRPr lang="en-US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4531693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Xu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Han, 2012</a:t>
            </a:r>
            <a:endParaRPr lang="en-US" sz="1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66800" y="3429000"/>
            <a:ext cx="66389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95600" y="762000"/>
            <a:ext cx="31908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GPR Survey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FD83-30BB-43D1-B328-DC69F6D2CBD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51782" y="663510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Otoum,2011</a:t>
            </a:r>
            <a:endParaRPr lang="en-US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FD83-30BB-43D1-B328-DC69F6D2CBD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762000"/>
            <a:ext cx="8610600" cy="575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04800" y="3640348"/>
            <a:ext cx="4876800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cs typeface="Times New Roman" pitchFamily="18" charset="0"/>
              </a:rPr>
              <a:t>Field parameters </a:t>
            </a:r>
          </a:p>
          <a:p>
            <a:pPr algn="l">
              <a:buFont typeface="Arial" pitchFamily="34" charset="0"/>
              <a:buChar char="•"/>
            </a:pPr>
            <a:r>
              <a:rPr lang="en-US" altLang="zh-TW" dirty="0" smtClean="0">
                <a:cs typeface="Times New Roman" pitchFamily="18" charset="0"/>
              </a:rPr>
              <a:t> </a:t>
            </a:r>
            <a:r>
              <a:rPr lang="en-US" altLang="zh-TW" dirty="0">
                <a:cs typeface="Times New Roman" pitchFamily="18" charset="0"/>
              </a:rPr>
              <a:t>L</a:t>
            </a:r>
            <a:r>
              <a:rPr lang="en-US" altLang="zh-TW" dirty="0" smtClean="0">
                <a:cs typeface="Times New Roman" pitchFamily="18" charset="0"/>
              </a:rPr>
              <a:t>ine length : 1075m</a:t>
            </a:r>
          </a:p>
          <a:p>
            <a:pPr algn="l">
              <a:buFont typeface="Arial" pitchFamily="34" charset="0"/>
              <a:buChar char="•"/>
            </a:pPr>
            <a:r>
              <a:rPr lang="en-US" altLang="zh-TW" b="1" dirty="0" smtClean="0">
                <a:cs typeface="Times New Roman" pitchFamily="18" charset="0"/>
              </a:rPr>
              <a:t>#</a:t>
            </a:r>
            <a:r>
              <a:rPr lang="en-US" altLang="zh-TW" dirty="0" smtClean="0">
                <a:cs typeface="Times New Roman" pitchFamily="18" charset="0"/>
              </a:rPr>
              <a:t> of Receiver: 216</a:t>
            </a:r>
          </a:p>
          <a:p>
            <a:pPr algn="l">
              <a:buFont typeface="Arial" pitchFamily="34" charset="0"/>
              <a:buChar char="•"/>
            </a:pPr>
            <a:r>
              <a:rPr lang="en-US" altLang="zh-TW" dirty="0" smtClean="0">
                <a:cs typeface="Times New Roman" pitchFamily="18" charset="0"/>
              </a:rPr>
              <a:t> Shot interval : 5m, Receiver interval : 5m</a:t>
            </a:r>
          </a:p>
          <a:p>
            <a:pPr algn="l">
              <a:buFont typeface="Arial" pitchFamily="34" charset="0"/>
              <a:buChar char="•"/>
            </a:pPr>
            <a:r>
              <a:rPr lang="en-US" altLang="zh-TW" dirty="0" smtClean="0">
                <a:cs typeface="Times New Roman" pitchFamily="18" charset="0"/>
              </a:rPr>
              <a:t> Sample </a:t>
            </a:r>
            <a:r>
              <a:rPr lang="en-US" altLang="zh-TW" dirty="0">
                <a:cs typeface="Times New Roman" pitchFamily="18" charset="0"/>
              </a:rPr>
              <a:t>rate : </a:t>
            </a:r>
            <a:r>
              <a:rPr lang="en-US" altLang="zh-TW" dirty="0" smtClean="0">
                <a:cs typeface="Times New Roman" pitchFamily="18" charset="0"/>
              </a:rPr>
              <a:t>1ms</a:t>
            </a:r>
            <a:endParaRPr lang="en-US" altLang="zh-TW" dirty="0"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altLang="zh-TW" dirty="0" smtClean="0">
                <a:cs typeface="Times New Roman" pitchFamily="18" charset="0"/>
              </a:rPr>
              <a:t> Record </a:t>
            </a:r>
            <a:r>
              <a:rPr lang="en-US" altLang="zh-TW" dirty="0">
                <a:cs typeface="Times New Roman" pitchFamily="18" charset="0"/>
              </a:rPr>
              <a:t>length : </a:t>
            </a:r>
            <a:r>
              <a:rPr lang="en-US" altLang="zh-TW" dirty="0" smtClean="0">
                <a:cs typeface="Times New Roman" pitchFamily="18" charset="0"/>
              </a:rPr>
              <a:t>4sec</a:t>
            </a:r>
            <a:endParaRPr lang="en-US" altLang="zh-TW" dirty="0"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altLang="zh-TW" dirty="0" smtClean="0">
                <a:cs typeface="Times New Roman" pitchFamily="18" charset="0"/>
              </a:rPr>
              <a:t> Vertical Stack :2</a:t>
            </a:r>
            <a:endParaRPr lang="en-US" altLang="zh-TW" dirty="0"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altLang="zh-TW" dirty="0" smtClean="0">
                <a:cs typeface="Times New Roman" pitchFamily="18" charset="0"/>
              </a:rPr>
              <a:t> Sweep </a:t>
            </a:r>
            <a:r>
              <a:rPr lang="en-US" altLang="zh-TW" dirty="0">
                <a:cs typeface="Times New Roman" pitchFamily="18" charset="0"/>
              </a:rPr>
              <a:t>length: </a:t>
            </a:r>
            <a:r>
              <a:rPr lang="en-US" altLang="zh-TW" dirty="0" smtClean="0">
                <a:cs typeface="Times New Roman" pitchFamily="18" charset="0"/>
              </a:rPr>
              <a:t>12sec</a:t>
            </a:r>
            <a:endParaRPr lang="en-US" altLang="zh-TW" dirty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dirty="0" smtClean="0">
                <a:cs typeface="Times New Roman" pitchFamily="18" charset="0"/>
              </a:rPr>
              <a:t> Sweep </a:t>
            </a:r>
            <a:r>
              <a:rPr lang="en-US" altLang="zh-TW" dirty="0">
                <a:cs typeface="Times New Roman" pitchFamily="18" charset="0"/>
              </a:rPr>
              <a:t>type </a:t>
            </a:r>
            <a:r>
              <a:rPr lang="en-US" altLang="zh-TW" dirty="0" smtClean="0">
                <a:cs typeface="Times New Roman" pitchFamily="18" charset="0"/>
              </a:rPr>
              <a:t>: Linear sweep</a:t>
            </a:r>
          </a:p>
          <a:p>
            <a:r>
              <a:rPr lang="en-US" altLang="zh-TW" dirty="0" smtClean="0">
                <a:cs typeface="Times New Roman" pitchFamily="18" charset="0"/>
              </a:rPr>
              <a:t>   10Hz</a:t>
            </a:r>
            <a:r>
              <a:rPr lang="en-US" altLang="zh-TW" dirty="0" smtClean="0">
                <a:cs typeface="Times New Roman" pitchFamily="18" charset="0"/>
                <a:sym typeface="Wingdings" pitchFamily="2" charset="2"/>
              </a:rPr>
              <a:t>150Hz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Seismic Line Lay Out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pPr marL="514350" indent="-514350"/>
            <a:r>
              <a:rPr lang="en-US" sz="2600" dirty="0" smtClean="0"/>
              <a:t>Hundreds of active faults have been identified in the Houston area </a:t>
            </a:r>
          </a:p>
          <a:p>
            <a:pPr marL="514350" indent="-514350"/>
            <a:r>
              <a:rPr lang="en-US" sz="2600" dirty="0" smtClean="0"/>
              <a:t>Detailed subsurface study to identify faults geometry/distribution, physical properties and potential hazards</a:t>
            </a:r>
          </a:p>
          <a:p>
            <a:pPr marL="514350" indent="-514350">
              <a:buNone/>
            </a:pPr>
            <a:endParaRPr lang="en-US" sz="26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dirty="0" err="1" smtClean="0"/>
              <a:t>Needville</a:t>
            </a:r>
            <a:endParaRPr lang="en-US" dirty="0" smtClean="0"/>
          </a:p>
          <a:p>
            <a:pPr marL="1314450" lvl="2" indent="-514350">
              <a:buFont typeface="Wingdings" pitchFamily="2" charset="2"/>
              <a:buChar char="Ø"/>
            </a:pPr>
            <a:r>
              <a:rPr lang="en-US" dirty="0" smtClean="0"/>
              <a:t>Gravity/GPS</a:t>
            </a:r>
          </a:p>
          <a:p>
            <a:pPr marL="1314450" lvl="2" indent="-514350">
              <a:buFont typeface="Wingdings" pitchFamily="2" charset="2"/>
              <a:buChar char="Ø"/>
            </a:pPr>
            <a:r>
              <a:rPr lang="en-US" dirty="0" smtClean="0"/>
              <a:t>2D GPR</a:t>
            </a:r>
          </a:p>
          <a:p>
            <a:pPr marL="1314450" lvl="2" indent="-514350">
              <a:buFont typeface="Wingdings" pitchFamily="2" charset="2"/>
              <a:buChar char="Ø"/>
            </a:pPr>
            <a:r>
              <a:rPr lang="en-US" dirty="0" smtClean="0"/>
              <a:t>Seismic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Hockley</a:t>
            </a:r>
          </a:p>
          <a:p>
            <a:pPr marL="1314450" lvl="2" indent="-514350">
              <a:buFont typeface="Wingdings" pitchFamily="2" charset="2"/>
              <a:buChar char="Ø"/>
            </a:pPr>
            <a:r>
              <a:rPr lang="en-US" dirty="0" smtClean="0"/>
              <a:t>GRAVITY/GPS</a:t>
            </a:r>
          </a:p>
          <a:p>
            <a:pPr marL="1314450" lvl="2" indent="-514350">
              <a:buFont typeface="Wingdings" pitchFamily="2" charset="2"/>
              <a:buChar char="Ø"/>
            </a:pPr>
            <a:r>
              <a:rPr lang="en-US" dirty="0" smtClean="0"/>
              <a:t>2D GPR</a:t>
            </a:r>
          </a:p>
          <a:p>
            <a:pPr marL="1314450" lvl="2" indent="-514350">
              <a:buFont typeface="Wingdings" pitchFamily="2" charset="2"/>
              <a:buChar char="Ø"/>
            </a:pPr>
            <a:r>
              <a:rPr lang="en-US" dirty="0" smtClean="0"/>
              <a:t>2D SEISMIC</a:t>
            </a:r>
          </a:p>
          <a:p>
            <a:pPr marL="514350" indent="-51435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71800" y="685800"/>
            <a:ext cx="243840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GEOMETRY CORRECTION</a:t>
            </a:r>
            <a:endParaRPr lang="en-US" sz="1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1800" y="1447800"/>
            <a:ext cx="237744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BP FILTER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3370" y="2819400"/>
            <a:ext cx="237744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F-K FILTER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1799" y="3581400"/>
            <a:ext cx="237744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VELOCITY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0" y="4343400"/>
            <a:ext cx="237744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STACK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064770" y="990600"/>
            <a:ext cx="278630" cy="419100"/>
          </a:xfrm>
          <a:prstGeom prst="downArrow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064770" y="1714500"/>
            <a:ext cx="278630" cy="419100"/>
          </a:xfrm>
          <a:prstGeom prst="downArrow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064770" y="2400300"/>
            <a:ext cx="278630" cy="419100"/>
          </a:xfrm>
          <a:prstGeom prst="downArrow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4038600" y="3124200"/>
            <a:ext cx="278630" cy="419100"/>
          </a:xfrm>
          <a:prstGeom prst="downArrow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4038600" y="3886200"/>
            <a:ext cx="278630" cy="419100"/>
          </a:xfrm>
          <a:prstGeom prst="downArrow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971800" y="5105400"/>
            <a:ext cx="237744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FX-DECON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27499" y="5867400"/>
            <a:ext cx="237744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MIGRATE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91200" y="5867400"/>
            <a:ext cx="237744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NOISE ATTENUATION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1294" y="2133600"/>
            <a:ext cx="237744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DECON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4038600" y="4648200"/>
            <a:ext cx="278630" cy="419100"/>
          </a:xfrm>
          <a:prstGeom prst="downArrow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4038600" y="5410200"/>
            <a:ext cx="278630" cy="419100"/>
          </a:xfrm>
          <a:prstGeom prst="downArrow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6200000">
            <a:off x="5404235" y="5797165"/>
            <a:ext cx="278630" cy="419100"/>
          </a:xfrm>
          <a:prstGeom prst="downArrow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Processing Flow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742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5480" y="914400"/>
            <a:ext cx="8458200" cy="371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5480" y="914400"/>
            <a:ext cx="8448407" cy="371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FD83-30BB-43D1-B328-DC69F6D2CBD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Filter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731136"/>
            <a:ext cx="6629400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Calibri" pitchFamily="34" charset="0"/>
              </a:rPr>
              <a:t>Low frequency noise due to field crew, </a:t>
            </a:r>
            <a:r>
              <a:rPr lang="en-US" dirty="0" err="1" smtClean="0">
                <a:latin typeface="Calibri" pitchFamily="34" charset="0"/>
              </a:rPr>
              <a:t>atv</a:t>
            </a:r>
            <a:r>
              <a:rPr lang="en-US" dirty="0" smtClean="0">
                <a:latin typeface="Calibri" pitchFamily="34" charset="0"/>
              </a:rPr>
              <a:t>, construction truck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alibri" pitchFamily="34" charset="0"/>
              </a:rPr>
              <a:t>High Frequency Noise due to Highway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alibri" pitchFamily="34" charset="0"/>
              </a:rPr>
              <a:t>Hard to image deeper than 1 sec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alibri" pitchFamily="34" charset="0"/>
              </a:rPr>
              <a:t>Decision made to focus on 0-1 sec by cutting low and high frequencies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00800" y="4800600"/>
            <a:ext cx="1983068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33600" y="1524000"/>
            <a:ext cx="4485861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6518" y="1143000"/>
            <a:ext cx="9087482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FD83-30BB-43D1-B328-DC69F6D2CBD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Filter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7803" y="1066800"/>
            <a:ext cx="926180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FD83-30BB-43D1-B328-DC69F6D2CBD3}" type="slidenum">
              <a:rPr lang="en-US" smtClean="0"/>
              <a:pPr/>
              <a:t>23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Stack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066800"/>
            <a:ext cx="8991600" cy="460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FD83-30BB-43D1-B328-DC69F6D2CBD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Noise Filter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066800"/>
            <a:ext cx="9067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FD83-30BB-43D1-B328-DC69F6D2CBD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Time Migration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6019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Decon</a:t>
            </a:r>
            <a:r>
              <a:rPr lang="en-US" dirty="0"/>
              <a:t> </a:t>
            </a:r>
            <a:r>
              <a:rPr lang="en-US" dirty="0" smtClean="0"/>
              <a:t>+ Noise Attenuation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066800"/>
            <a:ext cx="9067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FD83-30BB-43D1-B328-DC69F6D2CBD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Time Migration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6019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Decon</a:t>
            </a:r>
            <a:r>
              <a:rPr lang="en-US" dirty="0"/>
              <a:t> </a:t>
            </a:r>
            <a:r>
              <a:rPr lang="en-US" dirty="0" smtClean="0"/>
              <a:t>+ Noise Attenuation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82827" y="1285285"/>
            <a:ext cx="1024597" cy="1366967"/>
          </a:xfrm>
          <a:prstGeom prst="line">
            <a:avLst/>
          </a:prstGeom>
          <a:ln w="317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924800" y="1295400"/>
            <a:ext cx="609600" cy="609600"/>
          </a:xfrm>
          <a:prstGeom prst="line">
            <a:avLst/>
          </a:prstGeom>
          <a:ln w="317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21397" y="1308393"/>
            <a:ext cx="412603" cy="596607"/>
          </a:xfrm>
          <a:prstGeom prst="line">
            <a:avLst/>
          </a:prstGeom>
          <a:ln w="317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661193" y="1352989"/>
            <a:ext cx="444207" cy="628211"/>
          </a:xfrm>
          <a:prstGeom prst="line">
            <a:avLst/>
          </a:prstGeom>
          <a:ln w="317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00400" y="1371600"/>
            <a:ext cx="1275735" cy="2065126"/>
          </a:xfrm>
          <a:prstGeom prst="line">
            <a:avLst/>
          </a:prstGeom>
          <a:ln w="317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91200" y="1295400"/>
            <a:ext cx="412603" cy="596607"/>
          </a:xfrm>
          <a:prstGeom prst="line">
            <a:avLst/>
          </a:prstGeom>
          <a:ln w="317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10200" y="1295400"/>
            <a:ext cx="304800" cy="609600"/>
          </a:xfrm>
          <a:prstGeom prst="line">
            <a:avLst/>
          </a:prstGeom>
          <a:ln w="317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4562475" y="3590925"/>
            <a:ext cx="2371725" cy="1990725"/>
          </a:xfrm>
          <a:custGeom>
            <a:avLst/>
            <a:gdLst>
              <a:gd name="connsiteX0" fmla="*/ 0 w 2371725"/>
              <a:gd name="connsiteY0" fmla="*/ 0 h 1990725"/>
              <a:gd name="connsiteX1" fmla="*/ 47625 w 2371725"/>
              <a:gd name="connsiteY1" fmla="*/ 38100 h 1990725"/>
              <a:gd name="connsiteX2" fmla="*/ 95250 w 2371725"/>
              <a:gd name="connsiteY2" fmla="*/ 85725 h 1990725"/>
              <a:gd name="connsiteX3" fmla="*/ 114300 w 2371725"/>
              <a:gd name="connsiteY3" fmla="*/ 114300 h 1990725"/>
              <a:gd name="connsiteX4" fmla="*/ 142875 w 2371725"/>
              <a:gd name="connsiteY4" fmla="*/ 133350 h 1990725"/>
              <a:gd name="connsiteX5" fmla="*/ 180975 w 2371725"/>
              <a:gd name="connsiteY5" fmla="*/ 190500 h 1990725"/>
              <a:gd name="connsiteX6" fmla="*/ 200025 w 2371725"/>
              <a:gd name="connsiteY6" fmla="*/ 219075 h 1990725"/>
              <a:gd name="connsiteX7" fmla="*/ 228600 w 2371725"/>
              <a:gd name="connsiteY7" fmla="*/ 238125 h 1990725"/>
              <a:gd name="connsiteX8" fmla="*/ 285750 w 2371725"/>
              <a:gd name="connsiteY8" fmla="*/ 323850 h 1990725"/>
              <a:gd name="connsiteX9" fmla="*/ 314325 w 2371725"/>
              <a:gd name="connsiteY9" fmla="*/ 352425 h 1990725"/>
              <a:gd name="connsiteX10" fmla="*/ 352425 w 2371725"/>
              <a:gd name="connsiteY10" fmla="*/ 409575 h 1990725"/>
              <a:gd name="connsiteX11" fmla="*/ 390525 w 2371725"/>
              <a:gd name="connsiteY11" fmla="*/ 466725 h 1990725"/>
              <a:gd name="connsiteX12" fmla="*/ 409575 w 2371725"/>
              <a:gd name="connsiteY12" fmla="*/ 495300 h 1990725"/>
              <a:gd name="connsiteX13" fmla="*/ 438150 w 2371725"/>
              <a:gd name="connsiteY13" fmla="*/ 514350 h 1990725"/>
              <a:gd name="connsiteX14" fmla="*/ 485775 w 2371725"/>
              <a:gd name="connsiteY14" fmla="*/ 561975 h 1990725"/>
              <a:gd name="connsiteX15" fmla="*/ 542925 w 2371725"/>
              <a:gd name="connsiteY15" fmla="*/ 609600 h 1990725"/>
              <a:gd name="connsiteX16" fmla="*/ 581025 w 2371725"/>
              <a:gd name="connsiteY16" fmla="*/ 666750 h 1990725"/>
              <a:gd name="connsiteX17" fmla="*/ 609600 w 2371725"/>
              <a:gd name="connsiteY17" fmla="*/ 685800 h 1990725"/>
              <a:gd name="connsiteX18" fmla="*/ 666750 w 2371725"/>
              <a:gd name="connsiteY18" fmla="*/ 733425 h 1990725"/>
              <a:gd name="connsiteX19" fmla="*/ 685800 w 2371725"/>
              <a:gd name="connsiteY19" fmla="*/ 762000 h 1990725"/>
              <a:gd name="connsiteX20" fmla="*/ 714375 w 2371725"/>
              <a:gd name="connsiteY20" fmla="*/ 781050 h 1990725"/>
              <a:gd name="connsiteX21" fmla="*/ 752475 w 2371725"/>
              <a:gd name="connsiteY21" fmla="*/ 809625 h 1990725"/>
              <a:gd name="connsiteX22" fmla="*/ 771525 w 2371725"/>
              <a:gd name="connsiteY22" fmla="*/ 838200 h 1990725"/>
              <a:gd name="connsiteX23" fmla="*/ 828675 w 2371725"/>
              <a:gd name="connsiteY23" fmla="*/ 876300 h 1990725"/>
              <a:gd name="connsiteX24" fmla="*/ 876300 w 2371725"/>
              <a:gd name="connsiteY24" fmla="*/ 923925 h 1990725"/>
              <a:gd name="connsiteX25" fmla="*/ 971550 w 2371725"/>
              <a:gd name="connsiteY25" fmla="*/ 1019175 h 1990725"/>
              <a:gd name="connsiteX26" fmla="*/ 1000125 w 2371725"/>
              <a:gd name="connsiteY26" fmla="*/ 1038225 h 1990725"/>
              <a:gd name="connsiteX27" fmla="*/ 1047750 w 2371725"/>
              <a:gd name="connsiteY27" fmla="*/ 1076325 h 1990725"/>
              <a:gd name="connsiteX28" fmla="*/ 1076325 w 2371725"/>
              <a:gd name="connsiteY28" fmla="*/ 1104900 h 1990725"/>
              <a:gd name="connsiteX29" fmla="*/ 1152525 w 2371725"/>
              <a:gd name="connsiteY29" fmla="*/ 1152525 h 1990725"/>
              <a:gd name="connsiteX30" fmla="*/ 1209675 w 2371725"/>
              <a:gd name="connsiteY30" fmla="*/ 1190625 h 1990725"/>
              <a:gd name="connsiteX31" fmla="*/ 1238250 w 2371725"/>
              <a:gd name="connsiteY31" fmla="*/ 1209675 h 1990725"/>
              <a:gd name="connsiteX32" fmla="*/ 1266825 w 2371725"/>
              <a:gd name="connsiteY32" fmla="*/ 1219200 h 1990725"/>
              <a:gd name="connsiteX33" fmla="*/ 1343025 w 2371725"/>
              <a:gd name="connsiteY33" fmla="*/ 1285875 h 1990725"/>
              <a:gd name="connsiteX34" fmla="*/ 1371600 w 2371725"/>
              <a:gd name="connsiteY34" fmla="*/ 1304925 h 1990725"/>
              <a:gd name="connsiteX35" fmla="*/ 1400175 w 2371725"/>
              <a:gd name="connsiteY35" fmla="*/ 1323975 h 1990725"/>
              <a:gd name="connsiteX36" fmla="*/ 1419225 w 2371725"/>
              <a:gd name="connsiteY36" fmla="*/ 1352550 h 1990725"/>
              <a:gd name="connsiteX37" fmla="*/ 1457325 w 2371725"/>
              <a:gd name="connsiteY37" fmla="*/ 1381125 h 1990725"/>
              <a:gd name="connsiteX38" fmla="*/ 1543050 w 2371725"/>
              <a:gd name="connsiteY38" fmla="*/ 1438275 h 1990725"/>
              <a:gd name="connsiteX39" fmla="*/ 1571625 w 2371725"/>
              <a:gd name="connsiteY39" fmla="*/ 1466850 h 1990725"/>
              <a:gd name="connsiteX40" fmla="*/ 1609725 w 2371725"/>
              <a:gd name="connsiteY40" fmla="*/ 1495425 h 1990725"/>
              <a:gd name="connsiteX41" fmla="*/ 1638300 w 2371725"/>
              <a:gd name="connsiteY41" fmla="*/ 1524000 h 1990725"/>
              <a:gd name="connsiteX42" fmla="*/ 1666875 w 2371725"/>
              <a:gd name="connsiteY42" fmla="*/ 1543050 h 1990725"/>
              <a:gd name="connsiteX43" fmla="*/ 1724025 w 2371725"/>
              <a:gd name="connsiteY43" fmla="*/ 1600200 h 1990725"/>
              <a:gd name="connsiteX44" fmla="*/ 1752600 w 2371725"/>
              <a:gd name="connsiteY44" fmla="*/ 1619250 h 1990725"/>
              <a:gd name="connsiteX45" fmla="*/ 1781175 w 2371725"/>
              <a:gd name="connsiteY45" fmla="*/ 1647825 h 1990725"/>
              <a:gd name="connsiteX46" fmla="*/ 1838325 w 2371725"/>
              <a:gd name="connsiteY46" fmla="*/ 1685925 h 1990725"/>
              <a:gd name="connsiteX47" fmla="*/ 1914525 w 2371725"/>
              <a:gd name="connsiteY47" fmla="*/ 1733550 h 1990725"/>
              <a:gd name="connsiteX48" fmla="*/ 1952625 w 2371725"/>
              <a:gd name="connsiteY48" fmla="*/ 1743075 h 1990725"/>
              <a:gd name="connsiteX49" fmla="*/ 2009775 w 2371725"/>
              <a:gd name="connsiteY49" fmla="*/ 1771650 h 1990725"/>
              <a:gd name="connsiteX50" fmla="*/ 2066925 w 2371725"/>
              <a:gd name="connsiteY50" fmla="*/ 1800225 h 1990725"/>
              <a:gd name="connsiteX51" fmla="*/ 2152650 w 2371725"/>
              <a:gd name="connsiteY51" fmla="*/ 1857375 h 1990725"/>
              <a:gd name="connsiteX52" fmla="*/ 2181225 w 2371725"/>
              <a:gd name="connsiteY52" fmla="*/ 1876425 h 1990725"/>
              <a:gd name="connsiteX53" fmla="*/ 2238375 w 2371725"/>
              <a:gd name="connsiteY53" fmla="*/ 1914525 h 1990725"/>
              <a:gd name="connsiteX54" fmla="*/ 2324100 w 2371725"/>
              <a:gd name="connsiteY54" fmla="*/ 1971675 h 1990725"/>
              <a:gd name="connsiteX55" fmla="*/ 2352675 w 2371725"/>
              <a:gd name="connsiteY55" fmla="*/ 1981200 h 1990725"/>
              <a:gd name="connsiteX56" fmla="*/ 2371725 w 2371725"/>
              <a:gd name="connsiteY56" fmla="*/ 1990725 h 199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371725" h="1990725">
                <a:moveTo>
                  <a:pt x="0" y="0"/>
                </a:moveTo>
                <a:cubicBezTo>
                  <a:pt x="15875" y="12700"/>
                  <a:pt x="33250" y="23725"/>
                  <a:pt x="47625" y="38100"/>
                </a:cubicBezTo>
                <a:cubicBezTo>
                  <a:pt x="111125" y="101600"/>
                  <a:pt x="19050" y="34925"/>
                  <a:pt x="95250" y="85725"/>
                </a:cubicBezTo>
                <a:cubicBezTo>
                  <a:pt x="101600" y="95250"/>
                  <a:pt x="106205" y="106205"/>
                  <a:pt x="114300" y="114300"/>
                </a:cubicBezTo>
                <a:cubicBezTo>
                  <a:pt x="122395" y="122395"/>
                  <a:pt x="135337" y="124735"/>
                  <a:pt x="142875" y="133350"/>
                </a:cubicBezTo>
                <a:cubicBezTo>
                  <a:pt x="157952" y="150580"/>
                  <a:pt x="168275" y="171450"/>
                  <a:pt x="180975" y="190500"/>
                </a:cubicBezTo>
                <a:lnTo>
                  <a:pt x="200025" y="219075"/>
                </a:lnTo>
                <a:cubicBezTo>
                  <a:pt x="206375" y="228600"/>
                  <a:pt x="219075" y="231775"/>
                  <a:pt x="228600" y="238125"/>
                </a:cubicBezTo>
                <a:lnTo>
                  <a:pt x="285750" y="323850"/>
                </a:lnTo>
                <a:cubicBezTo>
                  <a:pt x="293222" y="335058"/>
                  <a:pt x="306055" y="341792"/>
                  <a:pt x="314325" y="352425"/>
                </a:cubicBezTo>
                <a:cubicBezTo>
                  <a:pt x="328381" y="370497"/>
                  <a:pt x="339725" y="390525"/>
                  <a:pt x="352425" y="409575"/>
                </a:cubicBezTo>
                <a:lnTo>
                  <a:pt x="390525" y="466725"/>
                </a:lnTo>
                <a:cubicBezTo>
                  <a:pt x="396875" y="476250"/>
                  <a:pt x="400050" y="488950"/>
                  <a:pt x="409575" y="495300"/>
                </a:cubicBezTo>
                <a:lnTo>
                  <a:pt x="438150" y="514350"/>
                </a:lnTo>
                <a:cubicBezTo>
                  <a:pt x="473075" y="566737"/>
                  <a:pt x="438150" y="522287"/>
                  <a:pt x="485775" y="561975"/>
                </a:cubicBezTo>
                <a:cubicBezTo>
                  <a:pt x="559114" y="623091"/>
                  <a:pt x="471979" y="562302"/>
                  <a:pt x="542925" y="609600"/>
                </a:cubicBezTo>
                <a:lnTo>
                  <a:pt x="581025" y="666750"/>
                </a:lnTo>
                <a:cubicBezTo>
                  <a:pt x="587375" y="676275"/>
                  <a:pt x="600806" y="678471"/>
                  <a:pt x="609600" y="685800"/>
                </a:cubicBezTo>
                <a:cubicBezTo>
                  <a:pt x="682939" y="746916"/>
                  <a:pt x="595804" y="686127"/>
                  <a:pt x="666750" y="733425"/>
                </a:cubicBezTo>
                <a:cubicBezTo>
                  <a:pt x="673100" y="742950"/>
                  <a:pt x="677705" y="753905"/>
                  <a:pt x="685800" y="762000"/>
                </a:cubicBezTo>
                <a:cubicBezTo>
                  <a:pt x="693895" y="770095"/>
                  <a:pt x="705060" y="774396"/>
                  <a:pt x="714375" y="781050"/>
                </a:cubicBezTo>
                <a:cubicBezTo>
                  <a:pt x="727293" y="790277"/>
                  <a:pt x="741250" y="798400"/>
                  <a:pt x="752475" y="809625"/>
                </a:cubicBezTo>
                <a:cubicBezTo>
                  <a:pt x="760570" y="817720"/>
                  <a:pt x="762910" y="830662"/>
                  <a:pt x="771525" y="838200"/>
                </a:cubicBezTo>
                <a:cubicBezTo>
                  <a:pt x="788755" y="853277"/>
                  <a:pt x="828675" y="876300"/>
                  <a:pt x="828675" y="876300"/>
                </a:cubicBezTo>
                <a:cubicBezTo>
                  <a:pt x="867930" y="935182"/>
                  <a:pt x="824345" y="877743"/>
                  <a:pt x="876300" y="923925"/>
                </a:cubicBezTo>
                <a:lnTo>
                  <a:pt x="971550" y="1019175"/>
                </a:lnTo>
                <a:cubicBezTo>
                  <a:pt x="979645" y="1027270"/>
                  <a:pt x="990600" y="1031875"/>
                  <a:pt x="1000125" y="1038225"/>
                </a:cubicBezTo>
                <a:cubicBezTo>
                  <a:pt x="1042730" y="1102132"/>
                  <a:pt x="992541" y="1039519"/>
                  <a:pt x="1047750" y="1076325"/>
                </a:cubicBezTo>
                <a:cubicBezTo>
                  <a:pt x="1058958" y="1083797"/>
                  <a:pt x="1066098" y="1096134"/>
                  <a:pt x="1076325" y="1104900"/>
                </a:cubicBezTo>
                <a:cubicBezTo>
                  <a:pt x="1127915" y="1149120"/>
                  <a:pt x="1098320" y="1120002"/>
                  <a:pt x="1152525" y="1152525"/>
                </a:cubicBezTo>
                <a:cubicBezTo>
                  <a:pt x="1172158" y="1164305"/>
                  <a:pt x="1190625" y="1177925"/>
                  <a:pt x="1209675" y="1190625"/>
                </a:cubicBezTo>
                <a:cubicBezTo>
                  <a:pt x="1219200" y="1196975"/>
                  <a:pt x="1227390" y="1206055"/>
                  <a:pt x="1238250" y="1209675"/>
                </a:cubicBezTo>
                <a:lnTo>
                  <a:pt x="1266825" y="1219200"/>
                </a:lnTo>
                <a:cubicBezTo>
                  <a:pt x="1298575" y="1266825"/>
                  <a:pt x="1276350" y="1241425"/>
                  <a:pt x="1343025" y="1285875"/>
                </a:cubicBezTo>
                <a:lnTo>
                  <a:pt x="1371600" y="1304925"/>
                </a:lnTo>
                <a:lnTo>
                  <a:pt x="1400175" y="1323975"/>
                </a:lnTo>
                <a:cubicBezTo>
                  <a:pt x="1406525" y="1333500"/>
                  <a:pt x="1411130" y="1344455"/>
                  <a:pt x="1419225" y="1352550"/>
                </a:cubicBezTo>
                <a:cubicBezTo>
                  <a:pt x="1430450" y="1363775"/>
                  <a:pt x="1444273" y="1372089"/>
                  <a:pt x="1457325" y="1381125"/>
                </a:cubicBezTo>
                <a:cubicBezTo>
                  <a:pt x="1485561" y="1400673"/>
                  <a:pt x="1514475" y="1419225"/>
                  <a:pt x="1543050" y="1438275"/>
                </a:cubicBezTo>
                <a:cubicBezTo>
                  <a:pt x="1554258" y="1445747"/>
                  <a:pt x="1561398" y="1458084"/>
                  <a:pt x="1571625" y="1466850"/>
                </a:cubicBezTo>
                <a:cubicBezTo>
                  <a:pt x="1583678" y="1477181"/>
                  <a:pt x="1597672" y="1485094"/>
                  <a:pt x="1609725" y="1495425"/>
                </a:cubicBezTo>
                <a:cubicBezTo>
                  <a:pt x="1619952" y="1504191"/>
                  <a:pt x="1627952" y="1515376"/>
                  <a:pt x="1638300" y="1524000"/>
                </a:cubicBezTo>
                <a:cubicBezTo>
                  <a:pt x="1647094" y="1531329"/>
                  <a:pt x="1658319" y="1535445"/>
                  <a:pt x="1666875" y="1543050"/>
                </a:cubicBezTo>
                <a:cubicBezTo>
                  <a:pt x="1687011" y="1560948"/>
                  <a:pt x="1704975" y="1581150"/>
                  <a:pt x="1724025" y="1600200"/>
                </a:cubicBezTo>
                <a:cubicBezTo>
                  <a:pt x="1732120" y="1608295"/>
                  <a:pt x="1743806" y="1611921"/>
                  <a:pt x="1752600" y="1619250"/>
                </a:cubicBezTo>
                <a:cubicBezTo>
                  <a:pt x="1762948" y="1627874"/>
                  <a:pt x="1770542" y="1639555"/>
                  <a:pt x="1781175" y="1647825"/>
                </a:cubicBezTo>
                <a:cubicBezTo>
                  <a:pt x="1799247" y="1661881"/>
                  <a:pt x="1819275" y="1673225"/>
                  <a:pt x="1838325" y="1685925"/>
                </a:cubicBezTo>
                <a:cubicBezTo>
                  <a:pt x="1852468" y="1695354"/>
                  <a:pt x="1905334" y="1731252"/>
                  <a:pt x="1914525" y="1733550"/>
                </a:cubicBezTo>
                <a:lnTo>
                  <a:pt x="1952625" y="1743075"/>
                </a:lnTo>
                <a:cubicBezTo>
                  <a:pt x="2034517" y="1797670"/>
                  <a:pt x="1930905" y="1732215"/>
                  <a:pt x="2009775" y="1771650"/>
                </a:cubicBezTo>
                <a:cubicBezTo>
                  <a:pt x="2083633" y="1808579"/>
                  <a:pt x="1995101" y="1776284"/>
                  <a:pt x="2066925" y="1800225"/>
                </a:cubicBezTo>
                <a:lnTo>
                  <a:pt x="2152650" y="1857375"/>
                </a:lnTo>
                <a:cubicBezTo>
                  <a:pt x="2162175" y="1863725"/>
                  <a:pt x="2173130" y="1868330"/>
                  <a:pt x="2181225" y="1876425"/>
                </a:cubicBezTo>
                <a:cubicBezTo>
                  <a:pt x="2216900" y="1912100"/>
                  <a:pt x="2197021" y="1900740"/>
                  <a:pt x="2238375" y="1914525"/>
                </a:cubicBezTo>
                <a:lnTo>
                  <a:pt x="2324100" y="1971675"/>
                </a:lnTo>
                <a:cubicBezTo>
                  <a:pt x="2332454" y="1977244"/>
                  <a:pt x="2343353" y="1977471"/>
                  <a:pt x="2352675" y="1981200"/>
                </a:cubicBezTo>
                <a:cubicBezTo>
                  <a:pt x="2359267" y="1983837"/>
                  <a:pt x="2365375" y="1987550"/>
                  <a:pt x="2371725" y="1990725"/>
                </a:cubicBezTo>
              </a:path>
            </a:pathLst>
          </a:custGeom>
          <a:ln w="3175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353175" y="4276725"/>
            <a:ext cx="847725" cy="590550"/>
          </a:xfrm>
          <a:custGeom>
            <a:avLst/>
            <a:gdLst>
              <a:gd name="connsiteX0" fmla="*/ 0 w 847725"/>
              <a:gd name="connsiteY0" fmla="*/ 0 h 590550"/>
              <a:gd name="connsiteX1" fmla="*/ 38100 w 847725"/>
              <a:gd name="connsiteY1" fmla="*/ 57150 h 590550"/>
              <a:gd name="connsiteX2" fmla="*/ 161925 w 847725"/>
              <a:gd name="connsiteY2" fmla="*/ 161925 h 590550"/>
              <a:gd name="connsiteX3" fmla="*/ 190500 w 847725"/>
              <a:gd name="connsiteY3" fmla="*/ 180975 h 590550"/>
              <a:gd name="connsiteX4" fmla="*/ 257175 w 847725"/>
              <a:gd name="connsiteY4" fmla="*/ 209550 h 590550"/>
              <a:gd name="connsiteX5" fmla="*/ 323850 w 847725"/>
              <a:gd name="connsiteY5" fmla="*/ 247650 h 590550"/>
              <a:gd name="connsiteX6" fmla="*/ 352425 w 847725"/>
              <a:gd name="connsiteY6" fmla="*/ 266700 h 590550"/>
              <a:gd name="connsiteX7" fmla="*/ 409575 w 847725"/>
              <a:gd name="connsiteY7" fmla="*/ 285750 h 590550"/>
              <a:gd name="connsiteX8" fmla="*/ 476250 w 847725"/>
              <a:gd name="connsiteY8" fmla="*/ 333375 h 590550"/>
              <a:gd name="connsiteX9" fmla="*/ 504825 w 847725"/>
              <a:gd name="connsiteY9" fmla="*/ 342900 h 590550"/>
              <a:gd name="connsiteX10" fmla="*/ 533400 w 847725"/>
              <a:gd name="connsiteY10" fmla="*/ 371475 h 590550"/>
              <a:gd name="connsiteX11" fmla="*/ 561975 w 847725"/>
              <a:gd name="connsiteY11" fmla="*/ 390525 h 590550"/>
              <a:gd name="connsiteX12" fmla="*/ 600075 w 847725"/>
              <a:gd name="connsiteY12" fmla="*/ 419100 h 590550"/>
              <a:gd name="connsiteX13" fmla="*/ 628650 w 847725"/>
              <a:gd name="connsiteY13" fmla="*/ 438150 h 590550"/>
              <a:gd name="connsiteX14" fmla="*/ 666750 w 847725"/>
              <a:gd name="connsiteY14" fmla="*/ 466725 h 590550"/>
              <a:gd name="connsiteX15" fmla="*/ 695325 w 847725"/>
              <a:gd name="connsiteY15" fmla="*/ 485775 h 590550"/>
              <a:gd name="connsiteX16" fmla="*/ 723900 w 847725"/>
              <a:gd name="connsiteY16" fmla="*/ 514350 h 590550"/>
              <a:gd name="connsiteX17" fmla="*/ 781050 w 847725"/>
              <a:gd name="connsiteY17" fmla="*/ 542925 h 590550"/>
              <a:gd name="connsiteX18" fmla="*/ 800100 w 847725"/>
              <a:gd name="connsiteY18" fmla="*/ 571500 h 590550"/>
              <a:gd name="connsiteX19" fmla="*/ 828675 w 847725"/>
              <a:gd name="connsiteY19" fmla="*/ 581025 h 590550"/>
              <a:gd name="connsiteX20" fmla="*/ 847725 w 847725"/>
              <a:gd name="connsiteY20" fmla="*/ 5905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7725" h="590550">
                <a:moveTo>
                  <a:pt x="0" y="0"/>
                </a:moveTo>
                <a:cubicBezTo>
                  <a:pt x="12700" y="19050"/>
                  <a:pt x="21911" y="40961"/>
                  <a:pt x="38100" y="57150"/>
                </a:cubicBezTo>
                <a:cubicBezTo>
                  <a:pt x="76332" y="95382"/>
                  <a:pt x="120650" y="127000"/>
                  <a:pt x="161925" y="161925"/>
                </a:cubicBezTo>
                <a:cubicBezTo>
                  <a:pt x="170664" y="169320"/>
                  <a:pt x="180261" y="175855"/>
                  <a:pt x="190500" y="180975"/>
                </a:cubicBezTo>
                <a:cubicBezTo>
                  <a:pt x="255315" y="213383"/>
                  <a:pt x="177893" y="159999"/>
                  <a:pt x="257175" y="209550"/>
                </a:cubicBezTo>
                <a:cubicBezTo>
                  <a:pt x="323078" y="250739"/>
                  <a:pt x="267710" y="228937"/>
                  <a:pt x="323850" y="247650"/>
                </a:cubicBezTo>
                <a:cubicBezTo>
                  <a:pt x="333375" y="254000"/>
                  <a:pt x="341964" y="262051"/>
                  <a:pt x="352425" y="266700"/>
                </a:cubicBezTo>
                <a:cubicBezTo>
                  <a:pt x="370775" y="274855"/>
                  <a:pt x="409575" y="285750"/>
                  <a:pt x="409575" y="285750"/>
                </a:cubicBezTo>
                <a:cubicBezTo>
                  <a:pt x="418204" y="292222"/>
                  <a:pt x="462322" y="326411"/>
                  <a:pt x="476250" y="333375"/>
                </a:cubicBezTo>
                <a:cubicBezTo>
                  <a:pt x="485230" y="337865"/>
                  <a:pt x="495300" y="339725"/>
                  <a:pt x="504825" y="342900"/>
                </a:cubicBezTo>
                <a:cubicBezTo>
                  <a:pt x="514350" y="352425"/>
                  <a:pt x="523052" y="362851"/>
                  <a:pt x="533400" y="371475"/>
                </a:cubicBezTo>
                <a:cubicBezTo>
                  <a:pt x="542194" y="378804"/>
                  <a:pt x="552660" y="383871"/>
                  <a:pt x="561975" y="390525"/>
                </a:cubicBezTo>
                <a:cubicBezTo>
                  <a:pt x="574893" y="399752"/>
                  <a:pt x="587157" y="409873"/>
                  <a:pt x="600075" y="419100"/>
                </a:cubicBezTo>
                <a:cubicBezTo>
                  <a:pt x="609390" y="425754"/>
                  <a:pt x="619335" y="431496"/>
                  <a:pt x="628650" y="438150"/>
                </a:cubicBezTo>
                <a:cubicBezTo>
                  <a:pt x="641568" y="447377"/>
                  <a:pt x="653832" y="457498"/>
                  <a:pt x="666750" y="466725"/>
                </a:cubicBezTo>
                <a:cubicBezTo>
                  <a:pt x="676065" y="473379"/>
                  <a:pt x="686531" y="478446"/>
                  <a:pt x="695325" y="485775"/>
                </a:cubicBezTo>
                <a:cubicBezTo>
                  <a:pt x="705673" y="494399"/>
                  <a:pt x="713552" y="505726"/>
                  <a:pt x="723900" y="514350"/>
                </a:cubicBezTo>
                <a:cubicBezTo>
                  <a:pt x="748519" y="534866"/>
                  <a:pt x="752411" y="533379"/>
                  <a:pt x="781050" y="542925"/>
                </a:cubicBezTo>
                <a:cubicBezTo>
                  <a:pt x="787400" y="552450"/>
                  <a:pt x="791161" y="564349"/>
                  <a:pt x="800100" y="571500"/>
                </a:cubicBezTo>
                <a:cubicBezTo>
                  <a:pt x="807940" y="577772"/>
                  <a:pt x="819353" y="577296"/>
                  <a:pt x="828675" y="581025"/>
                </a:cubicBezTo>
                <a:cubicBezTo>
                  <a:pt x="835267" y="583662"/>
                  <a:pt x="841375" y="587375"/>
                  <a:pt x="847725" y="590550"/>
                </a:cubicBezTo>
              </a:path>
            </a:pathLst>
          </a:custGeom>
          <a:ln w="3175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2824" y="4377906"/>
            <a:ext cx="8584976" cy="2086689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2400" dirty="0" smtClean="0"/>
          </a:p>
        </p:txBody>
      </p:sp>
      <p:grpSp>
        <p:nvGrpSpPr>
          <p:cNvPr id="2" name="Group 7"/>
          <p:cNvGrpSpPr/>
          <p:nvPr/>
        </p:nvGrpSpPr>
        <p:grpSpPr>
          <a:xfrm>
            <a:off x="0" y="789730"/>
            <a:ext cx="9144000" cy="3553670"/>
            <a:chOff x="0" y="789730"/>
            <a:chExt cx="9144000" cy="3553670"/>
          </a:xfrm>
        </p:grpSpPr>
        <p:grpSp>
          <p:nvGrpSpPr>
            <p:cNvPr id="3" name="Group 5"/>
            <p:cNvGrpSpPr/>
            <p:nvPr/>
          </p:nvGrpSpPr>
          <p:grpSpPr>
            <a:xfrm>
              <a:off x="5638800" y="789730"/>
              <a:ext cx="3413760" cy="810470"/>
              <a:chOff x="5638800" y="792707"/>
              <a:chExt cx="3413760" cy="81047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75960" y="792707"/>
                <a:ext cx="3276600" cy="333375"/>
              </a:xfrm>
              <a:prstGeom prst="rect">
                <a:avLst/>
              </a:prstGeom>
            </p:spPr>
          </p:pic>
          <p:sp>
            <p:nvSpPr>
              <p:cNvPr id="20" name="TextBox 14"/>
              <p:cNvSpPr txBox="1">
                <a:spLocks noChangeArrowheads="1"/>
              </p:cNvSpPr>
              <p:nvPr/>
            </p:nvSpPr>
            <p:spPr bwMode="auto">
              <a:xfrm>
                <a:off x="6550562" y="1295400"/>
                <a:ext cx="190763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S-wave Velocity (m/s)</a:t>
                </a:r>
                <a:endParaRPr lang="en-US" sz="1400" dirty="0"/>
              </a:p>
            </p:txBody>
          </p:sp>
          <p:sp>
            <p:nvSpPr>
              <p:cNvPr id="22" name="TextBox 14"/>
              <p:cNvSpPr txBox="1">
                <a:spLocks noChangeArrowheads="1"/>
              </p:cNvSpPr>
              <p:nvPr/>
            </p:nvSpPr>
            <p:spPr bwMode="auto">
              <a:xfrm>
                <a:off x="5638800" y="1066800"/>
                <a:ext cx="4828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200</a:t>
                </a:r>
                <a:endParaRPr lang="en-US" sz="1400" dirty="0"/>
              </a:p>
            </p:txBody>
          </p:sp>
          <p:sp>
            <p:nvSpPr>
              <p:cNvPr id="23" name="TextBox 14"/>
              <p:cNvSpPr txBox="1">
                <a:spLocks noChangeArrowheads="1"/>
              </p:cNvSpPr>
              <p:nvPr/>
            </p:nvSpPr>
            <p:spPr bwMode="auto">
              <a:xfrm>
                <a:off x="7289576" y="1066800"/>
                <a:ext cx="4828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275</a:t>
                </a:r>
                <a:endParaRPr lang="en-US" sz="1400" dirty="0"/>
              </a:p>
            </p:txBody>
          </p:sp>
          <p:sp>
            <p:nvSpPr>
              <p:cNvPr id="24" name="TextBox 14"/>
              <p:cNvSpPr txBox="1">
                <a:spLocks noChangeArrowheads="1"/>
              </p:cNvSpPr>
              <p:nvPr/>
            </p:nvSpPr>
            <p:spPr bwMode="auto">
              <a:xfrm>
                <a:off x="8382000" y="1066800"/>
                <a:ext cx="4828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325</a:t>
                </a:r>
                <a:endParaRPr lang="en-US" sz="1400" dirty="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1598711"/>
              <a:ext cx="9144000" cy="2744689"/>
              <a:chOff x="0" y="1598711"/>
              <a:chExt cx="9144000" cy="274468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0" y="1840302"/>
                <a:ext cx="9052560" cy="2503098"/>
              </a:xfrm>
              <a:prstGeom prst="rect">
                <a:avLst/>
              </a:prstGeom>
            </p:spPr>
          </p:pic>
          <p:sp>
            <p:nvSpPr>
              <p:cNvPr id="25" name="TextBox 14"/>
              <p:cNvSpPr txBox="1">
                <a:spLocks noChangeArrowheads="1"/>
              </p:cNvSpPr>
              <p:nvPr/>
            </p:nvSpPr>
            <p:spPr bwMode="auto">
              <a:xfrm>
                <a:off x="279176" y="1598711"/>
                <a:ext cx="4828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120</a:t>
                </a:r>
                <a:endParaRPr lang="en-US" sz="1400" dirty="0"/>
              </a:p>
            </p:txBody>
          </p:sp>
          <p:sp>
            <p:nvSpPr>
              <p:cNvPr id="26" name="TextBox 14"/>
              <p:cNvSpPr txBox="1">
                <a:spLocks noChangeArrowheads="1"/>
              </p:cNvSpPr>
              <p:nvPr/>
            </p:nvSpPr>
            <p:spPr bwMode="auto">
              <a:xfrm>
                <a:off x="3098576" y="1600200"/>
                <a:ext cx="4828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270</a:t>
                </a:r>
                <a:endParaRPr lang="en-US" sz="1400" dirty="0"/>
              </a:p>
            </p:txBody>
          </p:sp>
          <p:sp>
            <p:nvSpPr>
              <p:cNvPr id="27" name="TextBox 14"/>
              <p:cNvSpPr txBox="1">
                <a:spLocks noChangeArrowheads="1"/>
              </p:cNvSpPr>
              <p:nvPr/>
            </p:nvSpPr>
            <p:spPr bwMode="auto">
              <a:xfrm>
                <a:off x="5003576" y="1600200"/>
                <a:ext cx="4828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370</a:t>
                </a:r>
                <a:endParaRPr lang="en-US" sz="1400" dirty="0"/>
              </a:p>
            </p:txBody>
          </p:sp>
          <p:sp>
            <p:nvSpPr>
              <p:cNvPr id="28" name="TextBox 14"/>
              <p:cNvSpPr txBox="1">
                <a:spLocks noChangeArrowheads="1"/>
              </p:cNvSpPr>
              <p:nvPr/>
            </p:nvSpPr>
            <p:spPr bwMode="auto">
              <a:xfrm>
                <a:off x="1219200" y="1600200"/>
                <a:ext cx="4828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170</a:t>
                </a:r>
                <a:endParaRPr lang="en-US" sz="1400" dirty="0"/>
              </a:p>
            </p:txBody>
          </p:sp>
          <p:sp>
            <p:nvSpPr>
              <p:cNvPr id="29" name="TextBox 14"/>
              <p:cNvSpPr txBox="1">
                <a:spLocks noChangeArrowheads="1"/>
              </p:cNvSpPr>
              <p:nvPr/>
            </p:nvSpPr>
            <p:spPr bwMode="auto">
              <a:xfrm>
                <a:off x="2184176" y="1600200"/>
                <a:ext cx="4828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220</a:t>
                </a:r>
                <a:endParaRPr lang="en-US" sz="1400" dirty="0"/>
              </a:p>
            </p:txBody>
          </p:sp>
          <p:sp>
            <p:nvSpPr>
              <p:cNvPr id="30" name="TextBox 14"/>
              <p:cNvSpPr txBox="1">
                <a:spLocks noChangeArrowheads="1"/>
              </p:cNvSpPr>
              <p:nvPr/>
            </p:nvSpPr>
            <p:spPr bwMode="auto">
              <a:xfrm>
                <a:off x="4038600" y="1600200"/>
                <a:ext cx="4828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320</a:t>
                </a:r>
                <a:endParaRPr lang="en-US" sz="1400" dirty="0"/>
              </a:p>
            </p:txBody>
          </p:sp>
          <p:sp>
            <p:nvSpPr>
              <p:cNvPr id="31" name="TextBox 14"/>
              <p:cNvSpPr txBox="1">
                <a:spLocks noChangeArrowheads="1"/>
              </p:cNvSpPr>
              <p:nvPr/>
            </p:nvSpPr>
            <p:spPr bwMode="auto">
              <a:xfrm>
                <a:off x="5917976" y="1600200"/>
                <a:ext cx="4828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420</a:t>
                </a:r>
                <a:endParaRPr lang="en-US" sz="1400" dirty="0"/>
              </a:p>
            </p:txBody>
          </p:sp>
          <p:sp>
            <p:nvSpPr>
              <p:cNvPr id="32" name="TextBox 14"/>
              <p:cNvSpPr txBox="1">
                <a:spLocks noChangeArrowheads="1"/>
              </p:cNvSpPr>
              <p:nvPr/>
            </p:nvSpPr>
            <p:spPr bwMode="auto">
              <a:xfrm>
                <a:off x="6908576" y="1600200"/>
                <a:ext cx="4828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/>
                  <a:t>4</a:t>
                </a:r>
                <a:r>
                  <a:rPr lang="en-US" sz="1400" dirty="0" smtClean="0"/>
                  <a:t>70</a:t>
                </a:r>
                <a:endParaRPr lang="en-US" sz="1400" dirty="0"/>
              </a:p>
            </p:txBody>
          </p:sp>
          <p:sp>
            <p:nvSpPr>
              <p:cNvPr id="33" name="TextBox 14"/>
              <p:cNvSpPr txBox="1">
                <a:spLocks noChangeArrowheads="1"/>
              </p:cNvSpPr>
              <p:nvPr/>
            </p:nvSpPr>
            <p:spPr bwMode="auto">
              <a:xfrm>
                <a:off x="7822976" y="1600200"/>
                <a:ext cx="4828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520</a:t>
                </a:r>
                <a:endParaRPr lang="en-US" sz="1400" dirty="0"/>
              </a:p>
            </p:txBody>
          </p:sp>
          <p:sp>
            <p:nvSpPr>
              <p:cNvPr id="34" name="TextBox 14"/>
              <p:cNvSpPr txBox="1">
                <a:spLocks noChangeArrowheads="1"/>
              </p:cNvSpPr>
              <p:nvPr/>
            </p:nvSpPr>
            <p:spPr bwMode="auto">
              <a:xfrm>
                <a:off x="8661176" y="1600200"/>
                <a:ext cx="4828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/>
                  <a:t>5</a:t>
                </a:r>
                <a:r>
                  <a:rPr lang="en-US" sz="1400" dirty="0" smtClean="0"/>
                  <a:t>70</a:t>
                </a:r>
                <a:endParaRPr lang="en-US" sz="1400" dirty="0"/>
              </a:p>
            </p:txBody>
          </p:sp>
        </p:grpSp>
      </p:grpSp>
      <p:sp>
        <p:nvSpPr>
          <p:cNvPr id="38" name="TextBox 14"/>
          <p:cNvSpPr txBox="1">
            <a:spLocks noChangeArrowheads="1"/>
          </p:cNvSpPr>
          <p:nvPr/>
        </p:nvSpPr>
        <p:spPr bwMode="auto">
          <a:xfrm>
            <a:off x="178015" y="4660117"/>
            <a:ext cx="383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/>
              <a:t>5</a:t>
            </a:r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39" name="TextBox 14"/>
          <p:cNvSpPr txBox="1">
            <a:spLocks noChangeArrowheads="1"/>
          </p:cNvSpPr>
          <p:nvPr/>
        </p:nvSpPr>
        <p:spPr bwMode="auto">
          <a:xfrm>
            <a:off x="126776" y="5102423"/>
            <a:ext cx="4828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/>
              <a:t>100</a:t>
            </a:r>
            <a:endParaRPr lang="en-US" sz="1400" dirty="0"/>
          </a:p>
        </p:txBody>
      </p:sp>
      <p:sp>
        <p:nvSpPr>
          <p:cNvPr id="40" name="TextBox 14"/>
          <p:cNvSpPr txBox="1">
            <a:spLocks noChangeArrowheads="1"/>
          </p:cNvSpPr>
          <p:nvPr/>
        </p:nvSpPr>
        <p:spPr bwMode="auto">
          <a:xfrm>
            <a:off x="101152" y="5559623"/>
            <a:ext cx="4828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/>
              <a:t>150</a:t>
            </a:r>
            <a:endParaRPr lang="en-US" sz="1400" dirty="0"/>
          </a:p>
        </p:txBody>
      </p:sp>
      <p:sp>
        <p:nvSpPr>
          <p:cNvPr id="41" name="TextBox 14"/>
          <p:cNvSpPr txBox="1">
            <a:spLocks noChangeArrowheads="1"/>
          </p:cNvSpPr>
          <p:nvPr/>
        </p:nvSpPr>
        <p:spPr bwMode="auto">
          <a:xfrm>
            <a:off x="101152" y="5943600"/>
            <a:ext cx="4828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/>
              <a:t>200</a:t>
            </a:r>
            <a:endParaRPr lang="en-US" sz="1400" dirty="0"/>
          </a:p>
        </p:txBody>
      </p:sp>
      <p:sp>
        <p:nvSpPr>
          <p:cNvPr id="42" name="TextBox 14"/>
          <p:cNvSpPr txBox="1">
            <a:spLocks noChangeArrowheads="1"/>
          </p:cNvSpPr>
          <p:nvPr/>
        </p:nvSpPr>
        <p:spPr bwMode="auto">
          <a:xfrm rot="16200000">
            <a:off x="-388817" y="5399405"/>
            <a:ext cx="9330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/>
              <a:t>Time(</a:t>
            </a:r>
            <a:r>
              <a:rPr lang="en-US" sz="1400" dirty="0" err="1" smtClean="0"/>
              <a:t>ms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4267200" y="1905000"/>
            <a:ext cx="0" cy="25146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257800" y="1905000"/>
            <a:ext cx="0" cy="25146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4"/>
          <p:cNvSpPr txBox="1">
            <a:spLocks noChangeArrowheads="1"/>
          </p:cNvSpPr>
          <p:nvPr/>
        </p:nvSpPr>
        <p:spPr bwMode="auto">
          <a:xfrm>
            <a:off x="3657600" y="1276290"/>
            <a:ext cx="16369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 smtClean="0"/>
              <a:t>Distance (m)</a:t>
            </a:r>
            <a:endParaRPr lang="en-US" sz="2000" dirty="0"/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4526280" y="4456211"/>
            <a:ext cx="1633108" cy="1563589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13396" y="1371600"/>
            <a:ext cx="55340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66800" y="12192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S-Wave Structure</a:t>
            </a:r>
            <a:endParaRPr kumimoji="0" lang="en-US" sz="24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90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5250" y="1295400"/>
            <a:ext cx="1333500" cy="1404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86100" y="0"/>
            <a:ext cx="29718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Gravity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  <p:pic>
        <p:nvPicPr>
          <p:cNvPr id="1028" name="Picture 4" descr="C:\Users\Kevin Schmidt\AppData\Local\Microsoft\Windows\Temporary Internet Files\Content.IE5\B0QRHXUS\MC900442028[1].wm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026400" y="0"/>
            <a:ext cx="1117600" cy="1905000"/>
          </a:xfrm>
          <a:prstGeom prst="rect">
            <a:avLst/>
          </a:prstGeom>
          <a:noFill/>
        </p:spPr>
      </p:pic>
      <p:pic>
        <p:nvPicPr>
          <p:cNvPr id="6" name="Picture 5" descr="GravityLine.t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929384" y="9144"/>
            <a:ext cx="5285232" cy="6839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9200049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686366"/>
            <a:ext cx="6629400" cy="6171634"/>
          </a:xfrm>
          <a:prstGeom prst="rect">
            <a:avLst/>
          </a:prstGeom>
        </p:spPr>
      </p:pic>
      <p:pic>
        <p:nvPicPr>
          <p:cNvPr id="6" name="Picture 5" descr="P8050043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410200" y="0"/>
            <a:ext cx="3733800" cy="327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86100" y="0"/>
            <a:ext cx="29718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Gravity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86100" y="0"/>
            <a:ext cx="29718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Gravity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  <p:pic>
        <p:nvPicPr>
          <p:cNvPr id="1028" name="Picture 4" descr="C:\Users\Kevin Schmidt\AppData\Local\Microsoft\Windows\Temporary Internet Files\Content.IE5\B0QRHXUS\MC900442028[1].wm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026400" y="0"/>
            <a:ext cx="1117600" cy="1905000"/>
          </a:xfrm>
          <a:prstGeom prst="rect">
            <a:avLst/>
          </a:prstGeom>
          <a:noFill/>
        </p:spPr>
      </p:pic>
      <p:pic>
        <p:nvPicPr>
          <p:cNvPr id="6" name="Picture 5" descr="Relative Bouguer Anomaly.t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1905000"/>
            <a:ext cx="9144000" cy="2176026"/>
          </a:xfrm>
          <a:prstGeom prst="rect">
            <a:avLst/>
          </a:prstGeom>
        </p:spPr>
      </p:pic>
      <p:pic>
        <p:nvPicPr>
          <p:cNvPr id="7" name="Picture 6" descr="Relative Elevation.t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0" y="4038600"/>
            <a:ext cx="9144000" cy="2167380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4953000" y="2362200"/>
            <a:ext cx="304800" cy="533400"/>
          </a:xfrm>
          <a:prstGeom prst="down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953000" y="4495800"/>
            <a:ext cx="304800" cy="533400"/>
          </a:xfrm>
          <a:prstGeom prst="down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7483" y="5934670"/>
            <a:ext cx="91614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                                      NW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" name="Picture 9" descr="Relative Bouguer Anomaly.t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1905000"/>
            <a:ext cx="9144000" cy="2176026"/>
          </a:xfrm>
          <a:prstGeom prst="rect">
            <a:avLst/>
          </a:prstGeom>
        </p:spPr>
      </p:pic>
      <p:pic>
        <p:nvPicPr>
          <p:cNvPr id="14" name="Picture 13" descr="Relative Elevation.t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0" y="4038600"/>
            <a:ext cx="9144000" cy="2167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86100" y="0"/>
            <a:ext cx="29718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GPR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  <p:pic>
        <p:nvPicPr>
          <p:cNvPr id="9" name="Picture 8" descr="GPRLine.t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929384" y="9144"/>
            <a:ext cx="5285232" cy="6839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7127" y="0"/>
            <a:ext cx="3314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Equipment</a:t>
            </a:r>
            <a:endParaRPr lang="en-US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Picture 4" descr="P8090038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894661" y="1613596"/>
            <a:ext cx="4249339" cy="3187004"/>
          </a:xfrm>
          <a:prstGeom prst="rect">
            <a:avLst/>
          </a:prstGeom>
        </p:spPr>
      </p:pic>
      <p:pic>
        <p:nvPicPr>
          <p:cNvPr id="8" name="Picture 7" descr="CIMG1499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1613596"/>
            <a:ext cx="4249338" cy="31870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5257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MHz </a:t>
            </a:r>
            <a:r>
              <a:rPr lang="en-US" dirty="0" err="1" smtClean="0"/>
              <a:t>monostatic</a:t>
            </a:r>
            <a:r>
              <a:rPr lang="en-US" dirty="0" smtClean="0"/>
              <a:t>, </a:t>
            </a:r>
            <a:r>
              <a:rPr lang="en-US" dirty="0" err="1" smtClean="0"/>
              <a:t>Bistatic</a:t>
            </a:r>
            <a:r>
              <a:rPr lang="en-US" dirty="0" smtClean="0"/>
              <a:t> High range, 1.5 meter offset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86400" y="5334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GSSI Noggin System- 400 MHz, </a:t>
            </a:r>
            <a:r>
              <a:rPr lang="en-US" dirty="0" err="1" smtClean="0"/>
              <a:t>monostatic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86100" y="0"/>
            <a:ext cx="29718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GPR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47800" y="1600200"/>
            <a:ext cx="7391400" cy="483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9016" y="1600200"/>
            <a:ext cx="1188784" cy="483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447800" y="1555849"/>
            <a:ext cx="7330362" cy="530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81000" y="1555849"/>
            <a:ext cx="1089566" cy="530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86100" y="0"/>
            <a:ext cx="29718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Seismic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36934" y1="5389" x2="36934" y2="5389"/>
                        <a14:backgroundMark x1="32092" y1="14944" x2="32092" y2="14944"/>
                        <a14:backgroundMark x1="15642" y1="83944" x2="15642" y2="83944"/>
                        <a14:backgroundMark x1="6394" y1="96111" x2="6394" y2="96111"/>
                        <a14:backgroundMark x1="62197" y1="83944" x2="62197" y2="83944"/>
                        <a14:backgroundMark x1="62197" y1="95667" x2="62197" y2="95667"/>
                        <a14:backgroundMark x1="87896" y1="8833" x2="87896" y2="8833"/>
                        <a14:backgroundMark x1="49597" y1="61389" x2="49597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" y="60960"/>
            <a:ext cx="491033" cy="548640"/>
          </a:xfrm>
          <a:prstGeom prst="rect">
            <a:avLst/>
          </a:prstGeom>
        </p:spPr>
      </p:pic>
      <p:pic>
        <p:nvPicPr>
          <p:cNvPr id="6" name="Picture 5" descr="Siesmic Line.t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929384" y="9144"/>
            <a:ext cx="5285232" cy="6839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446</Words>
  <Application>Microsoft Office PowerPoint</Application>
  <PresentationFormat>On-screen Show (4:3)</PresentationFormat>
  <Paragraphs>182</Paragraphs>
  <Slides>28</Slides>
  <Notes>26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Integrated Geophysical Analysis of the Needville and Hockley Faults</vt:lpstr>
      <vt:lpstr>Summary</vt:lpstr>
      <vt:lpstr>Gravity</vt:lpstr>
      <vt:lpstr>Gravity</vt:lpstr>
      <vt:lpstr>Gravity</vt:lpstr>
      <vt:lpstr>GPR</vt:lpstr>
      <vt:lpstr>Slide 7</vt:lpstr>
      <vt:lpstr>GPR</vt:lpstr>
      <vt:lpstr>Seismic</vt:lpstr>
      <vt:lpstr>Seismic</vt:lpstr>
      <vt:lpstr>Slide 11</vt:lpstr>
      <vt:lpstr>Seismic</vt:lpstr>
      <vt:lpstr>Seismic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Thank you!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Geophysical Study of Needville and Arcola Faults in Fort Bend County</dc:title>
  <dc:creator>Kevin Schmidt</dc:creator>
  <cp:lastModifiedBy>Kevin Schmidt</cp:lastModifiedBy>
  <cp:revision>18</cp:revision>
  <dcterms:created xsi:type="dcterms:W3CDTF">2013-05-02T22:47:48Z</dcterms:created>
  <dcterms:modified xsi:type="dcterms:W3CDTF">2013-05-16T02:29:33Z</dcterms:modified>
</cp:coreProperties>
</file>